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5"/>
  </p:notesMasterIdLst>
  <p:sldIdLst>
    <p:sldId id="259" r:id="rId2"/>
    <p:sldId id="260" r:id="rId3"/>
    <p:sldId id="261" r:id="rId4"/>
    <p:sldId id="262" r:id="rId5"/>
    <p:sldId id="263" r:id="rId6"/>
    <p:sldId id="264" r:id="rId7"/>
    <p:sldId id="265" r:id="rId8"/>
    <p:sldId id="266" r:id="rId9"/>
    <p:sldId id="267" r:id="rId10"/>
    <p:sldId id="268" r:id="rId11"/>
    <p:sldId id="269" r:id="rId12"/>
    <p:sldId id="270" r:id="rId13"/>
    <p:sldId id="271" r:id="rId14"/>
  </p:sldIdLst>
  <p:sldSz cx="9144000" cy="5143500" type="screen16x9"/>
  <p:notesSz cx="6858000" cy="9144000"/>
  <p:embeddedFontLst>
    <p:embeddedFont>
      <p:font typeface="Lato" panose="020F0502020204030203" pitchFamily="34" charset="0"/>
      <p:regular r:id="rId16"/>
      <p:bold r:id="rId17"/>
      <p:boldItalic r:id="rId18"/>
    </p:embeddedFont>
    <p:embeddedFont>
      <p:font typeface="Poppins" panose="00000500000000000000" pitchFamily="2" charset="0"/>
      <p:regular r:id="rId19"/>
      <p:bold r:id="rId20"/>
      <p:boldItalic r:id="rId21"/>
    </p:embeddedFont>
    <p:embeddedFont>
      <p:font typeface="Poppins Black" panose="00000A00000000000000" pitchFamily="2" charset="0"/>
      <p:bold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38" d="100"/>
          <a:sy n="138" d="100"/>
        </p:scale>
        <p:origin x="834" y="12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1f7a870cf70_0_5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0" name="Google Shape;70;g1f7a870cf70_0_5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2e7dde5c009_1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5" name="Google Shape;125;g2e7dde5c009_1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2e651e91e32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2e651e91e32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2e64d15b081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7" name="Google Shape;137;g2e64d15b081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1f7a870cf70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2" name="Google Shape;142;g1f7a870cf70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2e7dde5c009_1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5" name="Google Shape;75;g2e7dde5c009_1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2e7dde5c00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2e7dde5c00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2e7dde5c009_1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5" name="Google Shape;95;g2e7dde5c009_1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2cfad48fc0c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0" name="Google Shape;100;g2cfad48fc0c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2e7dde5c009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2e7dde5c009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2e7dde5c009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2e7dde5c009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2e813e424b9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5" name="Google Shape;115;g2e813e424b9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2e813e424b9_1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0" name="Google Shape;120;g2e813e424b9_1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0.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8" Type="http://schemas.openxmlformats.org/officeDocument/2006/relationships/hyperlink" Target="https://schoolsims.com/simulations/" TargetMode="External"/><Relationship Id="rId3" Type="http://schemas.openxmlformats.org/officeDocument/2006/relationships/image" Target="../media/image2.png"/><Relationship Id="rId7" Type="http://schemas.openxmlformats.org/officeDocument/2006/relationships/hyperlink" Target="https://schoolsims.com/webinars/" TargetMode="External"/><Relationship Id="rId2" Type="http://schemas.openxmlformats.org/officeDocument/2006/relationships/notesSlide" Target="../notesSlides/notesSlide13.xml"/><Relationship Id="rId1" Type="http://schemas.openxmlformats.org/officeDocument/2006/relationships/slideLayout" Target="../slideLayouts/slideLayout10.xml"/><Relationship Id="rId6" Type="http://schemas.openxmlformats.org/officeDocument/2006/relationships/hyperlink" Target="https://schoolsims.com/blog/" TargetMode="External"/><Relationship Id="rId5" Type="http://schemas.openxmlformats.org/officeDocument/2006/relationships/hyperlink" Target="https://schoolsims.com/client-testimonials/" TargetMode="External"/><Relationship Id="rId4" Type="http://schemas.openxmlformats.org/officeDocument/2006/relationships/hyperlink" Target="https://content.schoolsims.com/request-simulation-overview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0.xml"/><Relationship Id="rId5" Type="http://schemas.openxmlformats.org/officeDocument/2006/relationships/image" Target="../media/image4.jp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pic>
        <p:nvPicPr>
          <p:cNvPr id="72" name="Google Shape;72;p16"/>
          <p:cNvPicPr preferRelativeResize="0"/>
          <p:nvPr/>
        </p:nvPicPr>
        <p:blipFill>
          <a:blip r:embed="rId3">
            <a:alphaModFix/>
          </a:blip>
          <a:stretch>
            <a:fillRect/>
          </a:stretch>
        </p:blipFill>
        <p:spPr>
          <a:xfrm>
            <a:off x="0" y="0"/>
            <a:ext cx="9144000" cy="514350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5"/>
          <p:cNvSpPr txBox="1"/>
          <p:nvPr/>
        </p:nvSpPr>
        <p:spPr>
          <a:xfrm>
            <a:off x="6042100" y="287500"/>
            <a:ext cx="3000000" cy="4002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1200"/>
              </a:spcBef>
              <a:spcAft>
                <a:spcPts val="1200"/>
              </a:spcAft>
              <a:buNone/>
            </a:pPr>
            <a:r>
              <a:rPr lang="en" b="1"/>
              <a:t>Frequently asked questions</a:t>
            </a:r>
            <a:endParaRPr b="1"/>
          </a:p>
        </p:txBody>
      </p:sp>
      <p:sp>
        <p:nvSpPr>
          <p:cNvPr id="128" name="Google Shape;128;p25"/>
          <p:cNvSpPr txBox="1"/>
          <p:nvPr/>
        </p:nvSpPr>
        <p:spPr>
          <a:xfrm>
            <a:off x="598050" y="1166375"/>
            <a:ext cx="7947900" cy="2955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b="1"/>
              <a:t>How can I download the feedback report at the end of the sim?</a:t>
            </a:r>
            <a:endParaRPr sz="1200" b="1"/>
          </a:p>
          <a:p>
            <a:pPr marL="0" lvl="0" indent="0" algn="l" rtl="0">
              <a:spcBef>
                <a:spcPts val="0"/>
              </a:spcBef>
              <a:spcAft>
                <a:spcPts val="0"/>
              </a:spcAft>
              <a:buNone/>
            </a:pPr>
            <a:endParaRPr sz="1200" b="1"/>
          </a:p>
          <a:p>
            <a:pPr marL="0" lvl="0" indent="0" algn="l" rtl="0">
              <a:spcBef>
                <a:spcPts val="0"/>
              </a:spcBef>
              <a:spcAft>
                <a:spcPts val="0"/>
              </a:spcAft>
              <a:buNone/>
            </a:pPr>
            <a:r>
              <a:rPr lang="en" sz="1200" b="1"/>
              <a:t>Is there a limit to the amount of links you can create?</a:t>
            </a:r>
            <a:endParaRPr sz="1200" b="1"/>
          </a:p>
          <a:p>
            <a:pPr marL="0" lvl="0" indent="0" algn="l" rtl="0">
              <a:spcBef>
                <a:spcPts val="0"/>
              </a:spcBef>
              <a:spcAft>
                <a:spcPts val="0"/>
              </a:spcAft>
              <a:buNone/>
            </a:pPr>
            <a:endParaRPr sz="1200" b="1"/>
          </a:p>
          <a:p>
            <a:pPr marL="0" lvl="0" indent="0" algn="l" rtl="0">
              <a:spcBef>
                <a:spcPts val="0"/>
              </a:spcBef>
              <a:spcAft>
                <a:spcPts val="0"/>
              </a:spcAft>
              <a:buNone/>
            </a:pPr>
            <a:r>
              <a:rPr lang="en" sz="1200" b="1"/>
              <a:t>How can I add users to the portal?</a:t>
            </a:r>
            <a:endParaRPr sz="1200" b="1"/>
          </a:p>
          <a:p>
            <a:pPr marL="0" lvl="0" indent="0" algn="l" rtl="0">
              <a:spcBef>
                <a:spcPts val="0"/>
              </a:spcBef>
              <a:spcAft>
                <a:spcPts val="0"/>
              </a:spcAft>
              <a:buNone/>
            </a:pPr>
            <a:endParaRPr sz="1200" b="1"/>
          </a:p>
          <a:p>
            <a:pPr marL="0" lvl="0" indent="0" algn="l" rtl="0">
              <a:spcBef>
                <a:spcPts val="0"/>
              </a:spcBef>
              <a:spcAft>
                <a:spcPts val="0"/>
              </a:spcAft>
              <a:buClr>
                <a:schemeClr val="dk1"/>
              </a:buClr>
              <a:buSzPts val="1100"/>
              <a:buFont typeface="Arial"/>
              <a:buNone/>
            </a:pPr>
            <a:r>
              <a:rPr lang="en" sz="1200" b="1"/>
              <a:t>Will students who complete the sim independently have very different experiences?</a:t>
            </a:r>
            <a:endParaRPr sz="1200" b="1"/>
          </a:p>
          <a:p>
            <a:pPr marL="0" lvl="0" indent="0" algn="l" rtl="0">
              <a:spcBef>
                <a:spcPts val="0"/>
              </a:spcBef>
              <a:spcAft>
                <a:spcPts val="0"/>
              </a:spcAft>
              <a:buClr>
                <a:schemeClr val="dk1"/>
              </a:buClr>
              <a:buSzPts val="1100"/>
              <a:buFont typeface="Arial"/>
              <a:buNone/>
            </a:pPr>
            <a:endParaRPr sz="1200" b="1"/>
          </a:p>
          <a:p>
            <a:pPr marL="0" lvl="0" indent="0" algn="l" rtl="0">
              <a:spcBef>
                <a:spcPts val="0"/>
              </a:spcBef>
              <a:spcAft>
                <a:spcPts val="0"/>
              </a:spcAft>
              <a:buClr>
                <a:schemeClr val="dk1"/>
              </a:buClr>
              <a:buSzPts val="1100"/>
              <a:buFont typeface="Arial"/>
              <a:buNone/>
            </a:pPr>
            <a:r>
              <a:rPr lang="en" sz="1200" b="1"/>
              <a:t>Can students go through a simulation multiple times using the same link?</a:t>
            </a:r>
            <a:endParaRPr sz="1200" b="1"/>
          </a:p>
          <a:p>
            <a:pPr marL="0" lvl="0" indent="0" algn="l" rtl="0">
              <a:spcBef>
                <a:spcPts val="0"/>
              </a:spcBef>
              <a:spcAft>
                <a:spcPts val="0"/>
              </a:spcAft>
              <a:buClr>
                <a:schemeClr val="dk1"/>
              </a:buClr>
              <a:buSzPts val="1100"/>
              <a:buFont typeface="Arial"/>
              <a:buNone/>
            </a:pPr>
            <a:endParaRPr sz="1200" b="1"/>
          </a:p>
          <a:p>
            <a:pPr marL="0" lvl="0" indent="0" algn="l" rtl="0">
              <a:spcBef>
                <a:spcPts val="0"/>
              </a:spcBef>
              <a:spcAft>
                <a:spcPts val="0"/>
              </a:spcAft>
              <a:buClr>
                <a:schemeClr val="dk1"/>
              </a:buClr>
              <a:buSzPts val="1100"/>
              <a:buFont typeface="Arial"/>
              <a:buNone/>
            </a:pPr>
            <a:r>
              <a:rPr lang="en" sz="1200" b="1"/>
              <a:t>Do the links expire?</a:t>
            </a:r>
            <a:endParaRPr sz="1200" b="1"/>
          </a:p>
          <a:p>
            <a:pPr marL="0" lvl="0" indent="0" algn="l" rtl="0">
              <a:spcBef>
                <a:spcPts val="0"/>
              </a:spcBef>
              <a:spcAft>
                <a:spcPts val="0"/>
              </a:spcAft>
              <a:buClr>
                <a:schemeClr val="dk1"/>
              </a:buClr>
              <a:buSzPts val="1100"/>
              <a:buFont typeface="Arial"/>
              <a:buNone/>
            </a:pPr>
            <a:endParaRPr sz="1200" b="1"/>
          </a:p>
          <a:p>
            <a:pPr marL="0" lvl="0" indent="0" algn="l" rtl="0">
              <a:spcBef>
                <a:spcPts val="0"/>
              </a:spcBef>
              <a:spcAft>
                <a:spcPts val="0"/>
              </a:spcAft>
              <a:buClr>
                <a:schemeClr val="dk1"/>
              </a:buClr>
              <a:buSzPts val="1100"/>
              <a:buFont typeface="Arial"/>
              <a:buNone/>
            </a:pPr>
            <a:r>
              <a:rPr lang="en" sz="1200" b="1"/>
              <a:t>Do I need to create unique links for each member of my team or can I share the same link with everyone?</a:t>
            </a:r>
            <a:endParaRPr sz="1200" b="1"/>
          </a:p>
          <a:p>
            <a:pPr marL="0" lvl="0" indent="0" algn="l" rtl="0">
              <a:spcBef>
                <a:spcPts val="0"/>
              </a:spcBef>
              <a:spcAft>
                <a:spcPts val="0"/>
              </a:spcAft>
              <a:buClr>
                <a:schemeClr val="dk1"/>
              </a:buClr>
              <a:buSzPts val="1100"/>
              <a:buFont typeface="Arial"/>
              <a:buNone/>
            </a:pPr>
            <a:endParaRPr sz="1200" b="1"/>
          </a:p>
          <a:p>
            <a:pPr marL="0" lvl="0" indent="0" algn="l" rtl="0">
              <a:spcBef>
                <a:spcPts val="0"/>
              </a:spcBef>
              <a:spcAft>
                <a:spcPts val="0"/>
              </a:spcAft>
              <a:buNone/>
            </a:pPr>
            <a:r>
              <a:rPr lang="en" sz="1200" b="1"/>
              <a:t>Can I assign my students a grade based solely upon their feedback report?</a:t>
            </a:r>
            <a:endParaRPr sz="950" b="1">
              <a:solidFill>
                <a:srgbClr val="1D1C1D"/>
              </a:solidFill>
              <a:highlight>
                <a:srgbClr val="FFFFFF"/>
              </a:highlight>
            </a:endParaRPr>
          </a:p>
        </p:txBody>
      </p:sp>
      <p:pic>
        <p:nvPicPr>
          <p:cNvPr id="129" name="Google Shape;129;p25"/>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3"/>
        <p:cNvGrpSpPr/>
        <p:nvPr/>
      </p:nvGrpSpPr>
      <p:grpSpPr>
        <a:xfrm>
          <a:off x="0" y="0"/>
          <a:ext cx="0" cy="0"/>
          <a:chOff x="0" y="0"/>
          <a:chExt cx="0" cy="0"/>
        </a:xfrm>
      </p:grpSpPr>
      <p:pic>
        <p:nvPicPr>
          <p:cNvPr id="134" name="Google Shape;134;p26"/>
          <p:cNvPicPr preferRelativeResize="0"/>
          <p:nvPr/>
        </p:nvPicPr>
        <p:blipFill>
          <a:blip r:embed="rId4">
            <a:alphaModFix/>
          </a:blip>
          <a:stretch>
            <a:fillRect/>
          </a:stretch>
        </p:blipFill>
        <p:spPr>
          <a:xfrm>
            <a:off x="0" y="0"/>
            <a:ext cx="9144000" cy="514350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4A488A"/>
        </a:solidFill>
        <a:effectLst/>
      </p:bgPr>
    </p:bg>
    <p:spTree>
      <p:nvGrpSpPr>
        <p:cNvPr id="1" name="Shape 138"/>
        <p:cNvGrpSpPr/>
        <p:nvPr/>
      </p:nvGrpSpPr>
      <p:grpSpPr>
        <a:xfrm>
          <a:off x="0" y="0"/>
          <a:ext cx="0" cy="0"/>
          <a:chOff x="0" y="0"/>
          <a:chExt cx="0" cy="0"/>
        </a:xfrm>
      </p:grpSpPr>
      <p:pic>
        <p:nvPicPr>
          <p:cNvPr id="139" name="Google Shape;139;p27"/>
          <p:cNvPicPr preferRelativeResize="0"/>
          <p:nvPr/>
        </p:nvPicPr>
        <p:blipFill>
          <a:blip r:embed="rId3">
            <a:alphaModFix/>
          </a:blip>
          <a:stretch>
            <a:fillRect/>
          </a:stretch>
        </p:blipFill>
        <p:spPr>
          <a:xfrm>
            <a:off x="0" y="0"/>
            <a:ext cx="9144000" cy="514350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8"/>
          <p:cNvSpPr/>
          <p:nvPr/>
        </p:nvSpPr>
        <p:spPr>
          <a:xfrm>
            <a:off x="7007876" y="0"/>
            <a:ext cx="2136124" cy="598115"/>
          </a:xfrm>
          <a:custGeom>
            <a:avLst/>
            <a:gdLst/>
            <a:ahLst/>
            <a:cxnLst/>
            <a:rect l="l" t="t" r="r" b="b"/>
            <a:pathLst>
              <a:path w="4272248" h="1196229" extrusionOk="0">
                <a:moveTo>
                  <a:pt x="0" y="0"/>
                </a:moveTo>
                <a:lnTo>
                  <a:pt x="4272248" y="0"/>
                </a:lnTo>
                <a:lnTo>
                  <a:pt x="4272248" y="1196229"/>
                </a:lnTo>
                <a:lnTo>
                  <a:pt x="0" y="1196229"/>
                </a:lnTo>
                <a:lnTo>
                  <a:pt x="0" y="0"/>
                </a:lnTo>
                <a:close/>
              </a:path>
            </a:pathLst>
          </a:custGeom>
          <a:blipFill rotWithShape="1">
            <a:blip r:embed="rId3">
              <a:alphaModFix/>
            </a:blip>
            <a:stretch>
              <a:fillRect/>
            </a:stretch>
          </a:blipFill>
          <a:ln>
            <a:noFill/>
          </a:ln>
        </p:spPr>
        <p:txBody>
          <a:bodyPr/>
          <a:lstStyle/>
          <a:p>
            <a:endParaRPr lang="en-US"/>
          </a:p>
        </p:txBody>
      </p:sp>
      <p:sp>
        <p:nvSpPr>
          <p:cNvPr id="145" name="Google Shape;145;p28"/>
          <p:cNvSpPr txBox="1"/>
          <p:nvPr/>
        </p:nvSpPr>
        <p:spPr>
          <a:xfrm>
            <a:off x="914550" y="423447"/>
            <a:ext cx="3492600" cy="3849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 sz="2500" b="1" i="0" u="none" strike="noStrike" cap="none">
                <a:solidFill>
                  <a:srgbClr val="D26562"/>
                </a:solidFill>
                <a:latin typeface="Poppins Black"/>
                <a:ea typeface="Poppins Black"/>
                <a:cs typeface="Poppins Black"/>
                <a:sym typeface="Poppins Black"/>
              </a:rPr>
              <a:t>RESOURCES</a:t>
            </a:r>
            <a:endParaRPr sz="700"/>
          </a:p>
        </p:txBody>
      </p:sp>
      <p:sp>
        <p:nvSpPr>
          <p:cNvPr id="146" name="Google Shape;146;p28"/>
          <p:cNvSpPr txBox="1"/>
          <p:nvPr/>
        </p:nvSpPr>
        <p:spPr>
          <a:xfrm>
            <a:off x="914550" y="866204"/>
            <a:ext cx="4057800" cy="2310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 sz="1500" b="1" i="0" u="sng" strike="noStrike" cap="none">
                <a:solidFill>
                  <a:srgbClr val="D26562"/>
                </a:solidFill>
                <a:latin typeface="Lato"/>
                <a:ea typeface="Lato"/>
                <a:cs typeface="Lato"/>
                <a:sym typeface="Lato"/>
                <a:hlinkClick r:id="rId4">
                  <a:extLst>
                    <a:ext uri="{A12FA001-AC4F-418D-AE19-62706E023703}">
                      <ahyp:hlinkClr xmlns:ahyp="http://schemas.microsoft.com/office/drawing/2018/hyperlinkcolor" val="tx"/>
                    </a:ext>
                  </a:extLst>
                </a:hlinkClick>
              </a:rPr>
              <a:t>Simulation Overviews</a:t>
            </a:r>
            <a:endParaRPr sz="700">
              <a:solidFill>
                <a:srgbClr val="D26562"/>
              </a:solidFill>
            </a:endParaRPr>
          </a:p>
        </p:txBody>
      </p:sp>
      <p:sp>
        <p:nvSpPr>
          <p:cNvPr id="147" name="Google Shape;147;p28"/>
          <p:cNvSpPr txBox="1"/>
          <p:nvPr/>
        </p:nvSpPr>
        <p:spPr>
          <a:xfrm>
            <a:off x="914550" y="1104338"/>
            <a:ext cx="7314900" cy="1539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 sz="1000" b="0" i="0" u="none" strike="noStrike" cap="none">
                <a:solidFill>
                  <a:srgbClr val="000000"/>
                </a:solidFill>
                <a:latin typeface="Lato"/>
                <a:ea typeface="Lato"/>
                <a:cs typeface="Lato"/>
                <a:sym typeface="Lato"/>
              </a:rPr>
              <a:t>Explore detailed snapshots of each simulation, featuring key characters, discussion topics, relevant standards, and more!</a:t>
            </a:r>
            <a:endParaRPr sz="700"/>
          </a:p>
        </p:txBody>
      </p:sp>
      <p:sp>
        <p:nvSpPr>
          <p:cNvPr id="148" name="Google Shape;148;p28"/>
          <p:cNvSpPr txBox="1"/>
          <p:nvPr/>
        </p:nvSpPr>
        <p:spPr>
          <a:xfrm>
            <a:off x="914550" y="2401317"/>
            <a:ext cx="4057800" cy="2310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 sz="1500" b="1" i="0" u="sng" strike="noStrike" cap="none">
                <a:solidFill>
                  <a:srgbClr val="D26562"/>
                </a:solidFill>
                <a:latin typeface="Lato"/>
                <a:ea typeface="Lato"/>
                <a:cs typeface="Lato"/>
                <a:sym typeface="Lato"/>
                <a:hlinkClick r:id="rId5">
                  <a:extLst>
                    <a:ext uri="{A12FA001-AC4F-418D-AE19-62706E023703}">
                      <ahyp:hlinkClr xmlns:ahyp="http://schemas.microsoft.com/office/drawing/2018/hyperlinkcolor" val="tx"/>
                    </a:ext>
                  </a:extLst>
                </a:hlinkClick>
              </a:rPr>
              <a:t>Client Testimonials</a:t>
            </a:r>
            <a:endParaRPr sz="700">
              <a:solidFill>
                <a:srgbClr val="D26562"/>
              </a:solidFill>
            </a:endParaRPr>
          </a:p>
        </p:txBody>
      </p:sp>
      <p:sp>
        <p:nvSpPr>
          <p:cNvPr id="149" name="Google Shape;149;p28"/>
          <p:cNvSpPr txBox="1"/>
          <p:nvPr/>
        </p:nvSpPr>
        <p:spPr>
          <a:xfrm>
            <a:off x="914550" y="2639438"/>
            <a:ext cx="7314900" cy="3693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 sz="1000" b="0" i="0" u="none" strike="noStrike" cap="none">
                <a:solidFill>
                  <a:srgbClr val="000000"/>
                </a:solidFill>
                <a:latin typeface="Lato"/>
                <a:ea typeface="Lato"/>
                <a:cs typeface="Lato"/>
                <a:sym typeface="Lato"/>
              </a:rPr>
              <a:t>Read success stories of schools that have implemented simulation-based learning with SchoolSims, highlighting their achievements and positive outcomes.</a:t>
            </a:r>
            <a:endParaRPr sz="700"/>
          </a:p>
        </p:txBody>
      </p:sp>
      <p:sp>
        <p:nvSpPr>
          <p:cNvPr id="150" name="Google Shape;150;p28"/>
          <p:cNvSpPr txBox="1"/>
          <p:nvPr/>
        </p:nvSpPr>
        <p:spPr>
          <a:xfrm>
            <a:off x="914550" y="3256979"/>
            <a:ext cx="4057800" cy="2310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 sz="1500" b="1" i="0" u="sng" strike="noStrike" cap="none">
                <a:solidFill>
                  <a:srgbClr val="D26562"/>
                </a:solidFill>
                <a:latin typeface="Lato"/>
                <a:ea typeface="Lato"/>
                <a:cs typeface="Lato"/>
                <a:sym typeface="Lato"/>
                <a:hlinkClick r:id="rId6">
                  <a:extLst>
                    <a:ext uri="{A12FA001-AC4F-418D-AE19-62706E023703}">
                      <ahyp:hlinkClr xmlns:ahyp="http://schemas.microsoft.com/office/drawing/2018/hyperlinkcolor" val="tx"/>
                    </a:ext>
                  </a:extLst>
                </a:hlinkClick>
              </a:rPr>
              <a:t>Blog</a:t>
            </a:r>
            <a:endParaRPr sz="700">
              <a:solidFill>
                <a:srgbClr val="D26562"/>
              </a:solidFill>
            </a:endParaRPr>
          </a:p>
        </p:txBody>
      </p:sp>
      <p:sp>
        <p:nvSpPr>
          <p:cNvPr id="151" name="Google Shape;151;p28"/>
          <p:cNvSpPr txBox="1"/>
          <p:nvPr/>
        </p:nvSpPr>
        <p:spPr>
          <a:xfrm>
            <a:off x="914550" y="3495113"/>
            <a:ext cx="7314900" cy="3693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 sz="1000" b="0" i="0" u="none" strike="noStrike" cap="none">
                <a:solidFill>
                  <a:srgbClr val="000000"/>
                </a:solidFill>
                <a:latin typeface="Lato"/>
                <a:ea typeface="Lato"/>
                <a:cs typeface="Lato"/>
                <a:sym typeface="Lato"/>
              </a:rPr>
              <a:t>The SchoolSims Blog serves as a dynamic platform for insightful articles, updates, and resources on education, simulation-based learning, and innovative teaching methodologies.</a:t>
            </a:r>
            <a:endParaRPr sz="700"/>
          </a:p>
        </p:txBody>
      </p:sp>
      <p:sp>
        <p:nvSpPr>
          <p:cNvPr id="152" name="Google Shape;152;p28"/>
          <p:cNvSpPr txBox="1"/>
          <p:nvPr/>
        </p:nvSpPr>
        <p:spPr>
          <a:xfrm>
            <a:off x="914550" y="4112641"/>
            <a:ext cx="4057800" cy="2310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 sz="1500" b="1" i="0" u="sng" strike="noStrike" cap="none">
                <a:solidFill>
                  <a:srgbClr val="D26562"/>
                </a:solidFill>
                <a:latin typeface="Lato"/>
                <a:ea typeface="Lato"/>
                <a:cs typeface="Lato"/>
                <a:sym typeface="Lato"/>
                <a:hlinkClick r:id="rId7">
                  <a:extLst>
                    <a:ext uri="{A12FA001-AC4F-418D-AE19-62706E023703}">
                      <ahyp:hlinkClr xmlns:ahyp="http://schemas.microsoft.com/office/drawing/2018/hyperlinkcolor" val="tx"/>
                    </a:ext>
                  </a:extLst>
                </a:hlinkClick>
              </a:rPr>
              <a:t>Webinars</a:t>
            </a:r>
            <a:endParaRPr sz="700">
              <a:solidFill>
                <a:srgbClr val="D26562"/>
              </a:solidFill>
            </a:endParaRPr>
          </a:p>
        </p:txBody>
      </p:sp>
      <p:sp>
        <p:nvSpPr>
          <p:cNvPr id="153" name="Google Shape;153;p28"/>
          <p:cNvSpPr txBox="1"/>
          <p:nvPr/>
        </p:nvSpPr>
        <p:spPr>
          <a:xfrm>
            <a:off x="914550" y="4350763"/>
            <a:ext cx="7314900" cy="3693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 sz="1000" b="0" i="0" u="none" strike="noStrike" cap="none">
                <a:solidFill>
                  <a:srgbClr val="000000"/>
                </a:solidFill>
                <a:latin typeface="Lato"/>
                <a:ea typeface="Lato"/>
                <a:cs typeface="Lato"/>
                <a:sym typeface="Lato"/>
              </a:rPr>
              <a:t>Access past webinars and discover valuable insights, resources, and expertise on various topics related to education and simulation-based learning.</a:t>
            </a:r>
            <a:endParaRPr sz="700"/>
          </a:p>
        </p:txBody>
      </p:sp>
      <p:sp>
        <p:nvSpPr>
          <p:cNvPr id="154" name="Google Shape;154;p28"/>
          <p:cNvSpPr txBox="1"/>
          <p:nvPr/>
        </p:nvSpPr>
        <p:spPr>
          <a:xfrm>
            <a:off x="914550" y="1545654"/>
            <a:ext cx="4057800" cy="2310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 sz="1500" b="1" i="0" u="sng" strike="noStrike" cap="none">
                <a:solidFill>
                  <a:srgbClr val="D26562"/>
                </a:solidFill>
                <a:latin typeface="Lato"/>
                <a:ea typeface="Lato"/>
                <a:cs typeface="Lato"/>
                <a:sym typeface="Lato"/>
                <a:hlinkClick r:id="rId8">
                  <a:extLst>
                    <a:ext uri="{A12FA001-AC4F-418D-AE19-62706E023703}">
                      <ahyp:hlinkClr xmlns:ahyp="http://schemas.microsoft.com/office/drawing/2018/hyperlinkcolor" val="tx"/>
                    </a:ext>
                  </a:extLst>
                </a:hlinkClick>
              </a:rPr>
              <a:t>Preview the SchoolSims Library</a:t>
            </a:r>
            <a:endParaRPr sz="700">
              <a:solidFill>
                <a:srgbClr val="D26562"/>
              </a:solidFill>
            </a:endParaRPr>
          </a:p>
        </p:txBody>
      </p:sp>
      <p:sp>
        <p:nvSpPr>
          <p:cNvPr id="155" name="Google Shape;155;p28"/>
          <p:cNvSpPr txBox="1"/>
          <p:nvPr/>
        </p:nvSpPr>
        <p:spPr>
          <a:xfrm>
            <a:off x="914550" y="1783788"/>
            <a:ext cx="7314900" cy="3693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 sz="1000" b="0" i="0" u="none" strike="noStrike" cap="none">
                <a:solidFill>
                  <a:srgbClr val="000000"/>
                </a:solidFill>
                <a:latin typeface="Lato"/>
                <a:ea typeface="Lato"/>
                <a:cs typeface="Lato"/>
                <a:sym typeface="Lato"/>
              </a:rPr>
              <a:t>Discover a diverse array of simulations tailored to support professional development through engaging and interactive learning experiences across various topics.</a:t>
            </a:r>
            <a:endParaRPr sz="7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7"/>
          <p:cNvSpPr/>
          <p:nvPr/>
        </p:nvSpPr>
        <p:spPr>
          <a:xfrm>
            <a:off x="7007876" y="0"/>
            <a:ext cx="2136124" cy="598115"/>
          </a:xfrm>
          <a:custGeom>
            <a:avLst/>
            <a:gdLst/>
            <a:ahLst/>
            <a:cxnLst/>
            <a:rect l="l" t="t" r="r" b="b"/>
            <a:pathLst>
              <a:path w="4272248" h="1196229" extrusionOk="0">
                <a:moveTo>
                  <a:pt x="0" y="0"/>
                </a:moveTo>
                <a:lnTo>
                  <a:pt x="4272248" y="0"/>
                </a:lnTo>
                <a:lnTo>
                  <a:pt x="4272248" y="1196229"/>
                </a:lnTo>
                <a:lnTo>
                  <a:pt x="0" y="1196229"/>
                </a:lnTo>
                <a:lnTo>
                  <a:pt x="0" y="0"/>
                </a:lnTo>
                <a:close/>
              </a:path>
            </a:pathLst>
          </a:custGeom>
          <a:blipFill rotWithShape="1">
            <a:blip r:embed="rId3">
              <a:alphaModFix/>
            </a:blip>
            <a:stretch>
              <a:fillRect/>
            </a:stretch>
          </a:blipFill>
          <a:ln>
            <a:noFill/>
          </a:ln>
        </p:spPr>
        <p:txBody>
          <a:bodyPr/>
          <a:lstStyle/>
          <a:p>
            <a:endParaRPr lang="en-US"/>
          </a:p>
        </p:txBody>
      </p:sp>
      <p:sp>
        <p:nvSpPr>
          <p:cNvPr id="78" name="Google Shape;78;p17"/>
          <p:cNvSpPr txBox="1"/>
          <p:nvPr/>
        </p:nvSpPr>
        <p:spPr>
          <a:xfrm>
            <a:off x="2614400" y="456050"/>
            <a:ext cx="2997600" cy="3849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 sz="2500" b="1">
                <a:solidFill>
                  <a:srgbClr val="D26562"/>
                </a:solidFill>
                <a:latin typeface="Poppins Black"/>
                <a:ea typeface="Poppins Black"/>
                <a:cs typeface="Poppins Black"/>
                <a:sym typeface="Poppins Black"/>
              </a:rPr>
              <a:t>BRENT COULSON</a:t>
            </a:r>
            <a:endParaRPr sz="700"/>
          </a:p>
        </p:txBody>
      </p:sp>
      <p:sp>
        <p:nvSpPr>
          <p:cNvPr id="79" name="Google Shape;79;p17"/>
          <p:cNvSpPr txBox="1"/>
          <p:nvPr/>
        </p:nvSpPr>
        <p:spPr>
          <a:xfrm>
            <a:off x="2614400" y="776722"/>
            <a:ext cx="4098000" cy="2310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 sz="1500" b="1">
                <a:latin typeface="Lato"/>
                <a:ea typeface="Lato"/>
                <a:cs typeface="Lato"/>
                <a:sym typeface="Lato"/>
              </a:rPr>
              <a:t>Client Experience Analyst</a:t>
            </a:r>
            <a:endParaRPr sz="700"/>
          </a:p>
        </p:txBody>
      </p:sp>
      <p:sp>
        <p:nvSpPr>
          <p:cNvPr id="80" name="Google Shape;80;p17"/>
          <p:cNvSpPr txBox="1"/>
          <p:nvPr/>
        </p:nvSpPr>
        <p:spPr>
          <a:xfrm>
            <a:off x="2614400" y="1014847"/>
            <a:ext cx="3733200" cy="184800"/>
          </a:xfrm>
          <a:prstGeom prst="rect">
            <a:avLst/>
          </a:prstGeom>
          <a:noFill/>
          <a:ln>
            <a:noFill/>
          </a:ln>
        </p:spPr>
        <p:txBody>
          <a:bodyPr spcFirstLastPara="1" wrap="square" lIns="0" tIns="0" rIns="0" bIns="0" anchor="t" anchorCtr="0">
            <a:spAutoFit/>
          </a:bodyPr>
          <a:lstStyle/>
          <a:p>
            <a:pPr marL="0" marR="0" lvl="0" indent="0" algn="l" rtl="0">
              <a:lnSpc>
                <a:spcPct val="140016"/>
              </a:lnSpc>
              <a:spcBef>
                <a:spcPts val="0"/>
              </a:spcBef>
              <a:spcAft>
                <a:spcPts val="0"/>
              </a:spcAft>
              <a:buNone/>
            </a:pPr>
            <a:r>
              <a:rPr lang="en" sz="1200">
                <a:latin typeface="Lato"/>
                <a:ea typeface="Lato"/>
                <a:cs typeface="Lato"/>
                <a:sym typeface="Lato"/>
              </a:rPr>
              <a:t>bcoulson</a:t>
            </a:r>
            <a:r>
              <a:rPr lang="en" sz="1200" b="0" i="0" u="none" strike="noStrike" cap="none">
                <a:solidFill>
                  <a:srgbClr val="000000"/>
                </a:solidFill>
                <a:latin typeface="Lato"/>
                <a:ea typeface="Lato"/>
                <a:cs typeface="Lato"/>
                <a:sym typeface="Lato"/>
              </a:rPr>
              <a:t>@schoolsims.com</a:t>
            </a:r>
            <a:endParaRPr sz="700"/>
          </a:p>
        </p:txBody>
      </p:sp>
      <p:sp>
        <p:nvSpPr>
          <p:cNvPr id="81" name="Google Shape;81;p17"/>
          <p:cNvSpPr txBox="1"/>
          <p:nvPr/>
        </p:nvSpPr>
        <p:spPr>
          <a:xfrm>
            <a:off x="2614400" y="1329775"/>
            <a:ext cx="5785800" cy="10158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 sz="1000">
                <a:latin typeface="Lato"/>
                <a:ea typeface="Lato"/>
                <a:cs typeface="Lato"/>
                <a:sym typeface="Lato"/>
              </a:rPr>
              <a:t>With a passion for education and a keen eye for detail, Brent collaborates closely with clients to understand their needs, providing tailored support and innovative solutions. His commitment to excellence and proactive problem-solving skills ensure top-tier service and valuable outcomes for educators and administrators. Brent's background in customer service and education technology helps bridge the gap between client expectations and product delivery, fostering strong, lasting relationships.</a:t>
            </a:r>
            <a:endParaRPr sz="700"/>
          </a:p>
        </p:txBody>
      </p:sp>
      <p:sp>
        <p:nvSpPr>
          <p:cNvPr id="82" name="Google Shape;82;p17"/>
          <p:cNvSpPr/>
          <p:nvPr/>
        </p:nvSpPr>
        <p:spPr>
          <a:xfrm>
            <a:off x="743788" y="2691399"/>
            <a:ext cx="1751622" cy="1873392"/>
          </a:xfrm>
          <a:custGeom>
            <a:avLst/>
            <a:gdLst/>
            <a:ahLst/>
            <a:cxnLst/>
            <a:rect l="l" t="t" r="r" b="b"/>
            <a:pathLst>
              <a:path w="4272248" h="4569249" extrusionOk="0">
                <a:moveTo>
                  <a:pt x="0" y="0"/>
                </a:moveTo>
                <a:lnTo>
                  <a:pt x="4272248" y="0"/>
                </a:lnTo>
                <a:lnTo>
                  <a:pt x="4272248" y="4569249"/>
                </a:lnTo>
                <a:lnTo>
                  <a:pt x="0" y="4569249"/>
                </a:lnTo>
                <a:lnTo>
                  <a:pt x="0" y="0"/>
                </a:lnTo>
                <a:close/>
              </a:path>
            </a:pathLst>
          </a:custGeom>
          <a:blipFill rotWithShape="1">
            <a:blip r:embed="rId4">
              <a:alphaModFix/>
            </a:blip>
            <a:stretch>
              <a:fillRect/>
            </a:stretch>
          </a:blipFill>
          <a:ln>
            <a:noFill/>
          </a:ln>
        </p:spPr>
        <p:txBody>
          <a:bodyPr/>
          <a:lstStyle/>
          <a:p>
            <a:endParaRPr lang="en-US"/>
          </a:p>
        </p:txBody>
      </p:sp>
      <p:sp>
        <p:nvSpPr>
          <p:cNvPr id="83" name="Google Shape;83;p17"/>
          <p:cNvSpPr txBox="1"/>
          <p:nvPr/>
        </p:nvSpPr>
        <p:spPr>
          <a:xfrm>
            <a:off x="2613563" y="2691409"/>
            <a:ext cx="2136000" cy="3849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 sz="2500" b="1" i="0" u="none" strike="noStrike" cap="none">
                <a:solidFill>
                  <a:srgbClr val="D26562"/>
                </a:solidFill>
                <a:latin typeface="Poppins Black"/>
                <a:ea typeface="Poppins Black"/>
                <a:cs typeface="Poppins Black"/>
                <a:sym typeface="Poppins Black"/>
              </a:rPr>
              <a:t>KEN SPERO</a:t>
            </a:r>
            <a:endParaRPr sz="700"/>
          </a:p>
        </p:txBody>
      </p:sp>
      <p:sp>
        <p:nvSpPr>
          <p:cNvPr id="84" name="Google Shape;84;p17"/>
          <p:cNvSpPr txBox="1"/>
          <p:nvPr/>
        </p:nvSpPr>
        <p:spPr>
          <a:xfrm>
            <a:off x="2613563" y="3012084"/>
            <a:ext cx="4098000" cy="2310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 sz="1500" b="1" i="0" u="none" strike="noStrike" cap="none">
                <a:solidFill>
                  <a:srgbClr val="000000"/>
                </a:solidFill>
                <a:latin typeface="Lato"/>
                <a:ea typeface="Lato"/>
                <a:cs typeface="Lato"/>
                <a:sym typeface="Lato"/>
              </a:rPr>
              <a:t>President &amp; Co-Founder</a:t>
            </a:r>
            <a:endParaRPr sz="700"/>
          </a:p>
        </p:txBody>
      </p:sp>
      <p:sp>
        <p:nvSpPr>
          <p:cNvPr id="85" name="Google Shape;85;p17"/>
          <p:cNvSpPr txBox="1"/>
          <p:nvPr/>
        </p:nvSpPr>
        <p:spPr>
          <a:xfrm>
            <a:off x="2613563" y="3250209"/>
            <a:ext cx="3733200" cy="184800"/>
          </a:xfrm>
          <a:prstGeom prst="rect">
            <a:avLst/>
          </a:prstGeom>
          <a:noFill/>
          <a:ln>
            <a:noFill/>
          </a:ln>
        </p:spPr>
        <p:txBody>
          <a:bodyPr spcFirstLastPara="1" wrap="square" lIns="0" tIns="0" rIns="0" bIns="0" anchor="t" anchorCtr="0">
            <a:spAutoFit/>
          </a:bodyPr>
          <a:lstStyle/>
          <a:p>
            <a:pPr marL="0" marR="0" lvl="0" indent="0" algn="l" rtl="0">
              <a:lnSpc>
                <a:spcPct val="140016"/>
              </a:lnSpc>
              <a:spcBef>
                <a:spcPts val="0"/>
              </a:spcBef>
              <a:spcAft>
                <a:spcPts val="0"/>
              </a:spcAft>
              <a:buNone/>
            </a:pPr>
            <a:r>
              <a:rPr lang="en" sz="1200" b="0" i="0" u="none" strike="noStrike" cap="none">
                <a:solidFill>
                  <a:srgbClr val="000000"/>
                </a:solidFill>
                <a:latin typeface="Lato"/>
                <a:ea typeface="Lato"/>
                <a:cs typeface="Lato"/>
                <a:sym typeface="Lato"/>
              </a:rPr>
              <a:t>kspero@schoolsims.com</a:t>
            </a:r>
            <a:endParaRPr sz="700"/>
          </a:p>
        </p:txBody>
      </p:sp>
      <p:sp>
        <p:nvSpPr>
          <p:cNvPr id="86" name="Google Shape;86;p17"/>
          <p:cNvSpPr txBox="1"/>
          <p:nvPr/>
        </p:nvSpPr>
        <p:spPr>
          <a:xfrm>
            <a:off x="2613576" y="3565125"/>
            <a:ext cx="5785800" cy="10158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 sz="1000" b="0" i="0" u="none" strike="noStrike" cap="none">
                <a:solidFill>
                  <a:srgbClr val="000000"/>
                </a:solidFill>
                <a:latin typeface="Lato"/>
                <a:ea typeface="Lato"/>
                <a:cs typeface="Lato"/>
                <a:sym typeface="Lato"/>
              </a:rPr>
              <a:t>Ken is an avid believer in the adage that </a:t>
            </a:r>
            <a:r>
              <a:rPr lang="en" sz="1000" b="1" i="0" u="none" strike="noStrike" cap="none">
                <a:solidFill>
                  <a:srgbClr val="000000"/>
                </a:solidFill>
                <a:latin typeface="Lato"/>
                <a:ea typeface="Lato"/>
                <a:cs typeface="Lato"/>
                <a:sym typeface="Lato"/>
              </a:rPr>
              <a:t>Experience is the Best Teacher</a:t>
            </a:r>
            <a:r>
              <a:rPr lang="en" sz="1000" b="0" i="0" u="none" strike="noStrike" cap="none">
                <a:solidFill>
                  <a:srgbClr val="000000"/>
                </a:solidFill>
                <a:latin typeface="Lato"/>
                <a:ea typeface="Lato"/>
                <a:cs typeface="Lato"/>
                <a:sym typeface="Lato"/>
              </a:rPr>
              <a:t> and, for over 30 years, has been utilizing computer-based simulations to allow professionals to safely learn from decision-making mistakes around some of the most challenging Problems of Practice. For the past six years, Ken has been focused on the challenge of the “Silent Crisis of Leadership in K-12,” working to enhance leadership capacity and improve critical thinking amongst school administrators.</a:t>
            </a:r>
            <a:endParaRPr sz="700"/>
          </a:p>
        </p:txBody>
      </p:sp>
      <p:pic>
        <p:nvPicPr>
          <p:cNvPr id="87" name="Google Shape;87;p17"/>
          <p:cNvPicPr preferRelativeResize="0"/>
          <p:nvPr/>
        </p:nvPicPr>
        <p:blipFill>
          <a:blip r:embed="rId5">
            <a:alphaModFix/>
          </a:blip>
          <a:stretch>
            <a:fillRect/>
          </a:stretch>
        </p:blipFill>
        <p:spPr>
          <a:xfrm>
            <a:off x="743800" y="456050"/>
            <a:ext cx="1751600" cy="17516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pic>
        <p:nvPicPr>
          <p:cNvPr id="92" name="Google Shape;92;p18"/>
          <p:cNvPicPr preferRelativeResize="0"/>
          <p:nvPr/>
        </p:nvPicPr>
        <p:blipFill>
          <a:blip r:embed="rId3">
            <a:alphaModFix/>
          </a:blip>
          <a:stretch>
            <a:fillRect/>
          </a:stretch>
        </p:blipFill>
        <p:spPr>
          <a:xfrm>
            <a:off x="0" y="0"/>
            <a:ext cx="9144000" cy="514350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pic>
        <p:nvPicPr>
          <p:cNvPr id="97" name="Google Shape;97;p19"/>
          <p:cNvPicPr preferRelativeResize="0"/>
          <p:nvPr/>
        </p:nvPicPr>
        <p:blipFill>
          <a:blip r:embed="rId3">
            <a:alphaModFix/>
          </a:blip>
          <a:stretch>
            <a:fillRect/>
          </a:stretch>
        </p:blipFill>
        <p:spPr>
          <a:xfrm>
            <a:off x="0" y="0"/>
            <a:ext cx="9144000" cy="514350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4A488A"/>
        </a:solidFill>
        <a:effectLst/>
      </p:bgPr>
    </p:bg>
    <p:spTree>
      <p:nvGrpSpPr>
        <p:cNvPr id="1" name="Shape 101"/>
        <p:cNvGrpSpPr/>
        <p:nvPr/>
      </p:nvGrpSpPr>
      <p:grpSpPr>
        <a:xfrm>
          <a:off x="0" y="0"/>
          <a:ext cx="0" cy="0"/>
          <a:chOff x="0" y="0"/>
          <a:chExt cx="0" cy="0"/>
        </a:xfrm>
      </p:grpSpPr>
      <p:sp>
        <p:nvSpPr>
          <p:cNvPr id="102" name="Google Shape;102;p20"/>
          <p:cNvSpPr txBox="1"/>
          <p:nvPr/>
        </p:nvSpPr>
        <p:spPr>
          <a:xfrm>
            <a:off x="514350" y="2302344"/>
            <a:ext cx="8115300" cy="5388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 sz="3500" b="1">
                <a:solidFill>
                  <a:srgbClr val="FFFFFF"/>
                </a:solidFill>
                <a:latin typeface="Poppins"/>
                <a:ea typeface="Poppins"/>
                <a:cs typeface="Poppins"/>
                <a:sym typeface="Poppins"/>
              </a:rPr>
              <a:t>SIMULATION DATA</a:t>
            </a:r>
            <a:endParaRPr sz="35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pic>
        <p:nvPicPr>
          <p:cNvPr id="107" name="Google Shape;107;p21"/>
          <p:cNvPicPr preferRelativeResize="0"/>
          <p:nvPr/>
        </p:nvPicPr>
        <p:blipFill>
          <a:blip r:embed="rId3">
            <a:alphaModFix/>
          </a:blip>
          <a:stretch>
            <a:fillRect/>
          </a:stretch>
        </p:blipFill>
        <p:spPr>
          <a:xfrm>
            <a:off x="0" y="0"/>
            <a:ext cx="9144000" cy="514350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pic>
        <p:nvPicPr>
          <p:cNvPr id="112" name="Google Shape;112;p22"/>
          <p:cNvPicPr preferRelativeResize="0"/>
          <p:nvPr/>
        </p:nvPicPr>
        <p:blipFill>
          <a:blip r:embed="rId3">
            <a:alphaModFix/>
          </a:blip>
          <a:stretch>
            <a:fillRect/>
          </a:stretch>
        </p:blipFill>
        <p:spPr>
          <a:xfrm>
            <a:off x="0" y="0"/>
            <a:ext cx="9144000" cy="514350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4A488A"/>
        </a:solidFill>
        <a:effectLst/>
      </p:bgPr>
    </p:bg>
    <p:spTree>
      <p:nvGrpSpPr>
        <p:cNvPr id="1" name="Shape 116"/>
        <p:cNvGrpSpPr/>
        <p:nvPr/>
      </p:nvGrpSpPr>
      <p:grpSpPr>
        <a:xfrm>
          <a:off x="0" y="0"/>
          <a:ext cx="0" cy="0"/>
          <a:chOff x="0" y="0"/>
          <a:chExt cx="0" cy="0"/>
        </a:xfrm>
      </p:grpSpPr>
      <p:sp>
        <p:nvSpPr>
          <p:cNvPr id="117" name="Google Shape;117;p23"/>
          <p:cNvSpPr txBox="1"/>
          <p:nvPr/>
        </p:nvSpPr>
        <p:spPr>
          <a:xfrm>
            <a:off x="514350" y="2302344"/>
            <a:ext cx="8115300" cy="5388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 sz="3500" b="1">
                <a:solidFill>
                  <a:srgbClr val="FFFFFF"/>
                </a:solidFill>
                <a:latin typeface="Poppins"/>
                <a:ea typeface="Poppins"/>
                <a:cs typeface="Poppins"/>
                <a:sym typeface="Poppins"/>
              </a:rPr>
              <a:t>Q&amp;A</a:t>
            </a:r>
            <a:endParaRPr sz="35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pic>
        <p:nvPicPr>
          <p:cNvPr id="122" name="Google Shape;122;p24"/>
          <p:cNvPicPr preferRelativeResize="0"/>
          <p:nvPr/>
        </p:nvPicPr>
        <p:blipFill>
          <a:blip r:embed="rId3">
            <a:alphaModFix/>
          </a:blip>
          <a:stretch>
            <a:fillRect/>
          </a:stretch>
        </p:blipFill>
        <p:spPr>
          <a:xfrm>
            <a:off x="0" y="0"/>
            <a:ext cx="9144000" cy="5143505"/>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406</Words>
  <Application>Microsoft Office PowerPoint</Application>
  <PresentationFormat>On-screen Show (16:9)</PresentationFormat>
  <Paragraphs>37</Paragraphs>
  <Slides>13</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Poppins</vt:lpstr>
      <vt:lpstr>Poppins Black</vt:lpstr>
      <vt:lpstr>Lato</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Miller, Danielle N.</cp:lastModifiedBy>
  <cp:revision>1</cp:revision>
  <dcterms:modified xsi:type="dcterms:W3CDTF">2024-06-26T18:05:53Z</dcterms:modified>
</cp:coreProperties>
</file>