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1d6c30c7da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1d6c30c7da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891502d7b7_9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891502d7b7_9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1bf30b07d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11bf30b07d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852745d4d6_6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852745d4d6_6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 if needed.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891502d7b7_1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1891502d7b7_1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2abfc8ea7c_7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12abfc8ea7c_7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884c2fa55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884c2fa55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1d6c30c7da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1d6c30c7da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75e25f8215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g175e25f8215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891502d7b7_13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g1891502d7b7_13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1d6c30c7da_0_5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11d6c30c7da_0_5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891502d7b7_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891502d7b7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1d6c30c7da_0_4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11d6c30c7da_0_4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 u="sng"/>
              <a:t>Typology </a:t>
            </a:r>
            <a:r>
              <a:rPr lang="en" u="sng"/>
              <a:t>2020 (inter)active</a:t>
            </a:r>
            <a:r>
              <a:rPr lang="en"/>
              <a:t> - The team began with a lit review to discuss </a:t>
            </a:r>
            <a:r>
              <a:rPr lang="en" sz="1200">
                <a:solidFill>
                  <a:schemeClr val="dk1"/>
                </a:solidFill>
                <a:latin typeface="Times New Roman"/>
                <a:ea typeface="Times New Roman"/>
                <a:cs typeface="Times New Roman"/>
                <a:sym typeface="Times New Roman"/>
              </a:rPr>
              <a:t>Key Cognitive-oriented Characteristics of Context-rich Virtual Experiences, including digital cases (such as ETIPS), simulations (such as School Sims) , and clinical / digital sims (such as Mursion or role-plays). We characterized these modes as differing in their focus for the learners’ cognition, the prerequisite knowledge, and how the learner reckoned </a:t>
            </a:r>
            <a:r>
              <a:rPr lang="en" sz="1200">
                <a:solidFill>
                  <a:schemeClr val="dk1"/>
                </a:solidFill>
                <a:latin typeface="Times New Roman"/>
                <a:ea typeface="Times New Roman"/>
                <a:cs typeface="Times New Roman"/>
                <a:sym typeface="Times New Roman"/>
              </a:rPr>
              <a:t>with</a:t>
            </a:r>
            <a:r>
              <a:rPr lang="en" sz="1200">
                <a:solidFill>
                  <a:schemeClr val="dk1"/>
                </a:solidFill>
                <a:latin typeface="Times New Roman"/>
                <a:ea typeface="Times New Roman"/>
                <a:cs typeface="Times New Roman"/>
                <a:sym typeface="Times New Roman"/>
              </a:rPr>
              <a:t> experience and cognition, concluding they all can play a role in developing leaders’ competences. In this piece we coined the term Virtual Practicum</a:t>
            </a:r>
            <a:endParaRPr sz="1200">
              <a:solidFill>
                <a:schemeClr val="dk1"/>
              </a:solidFill>
              <a:latin typeface="Times New Roman"/>
              <a:ea typeface="Times New Roman"/>
              <a:cs typeface="Times New Roman"/>
              <a:sym typeface="Times New Roman"/>
            </a:endParaRPr>
          </a:p>
          <a:p>
            <a:pPr indent="0" lvl="0" marL="158750" rtl="0" algn="l">
              <a:lnSpc>
                <a:spcPct val="100000"/>
              </a:lnSpc>
              <a:spcBef>
                <a:spcPts val="0"/>
              </a:spcBef>
              <a:spcAft>
                <a:spcPts val="0"/>
              </a:spcAft>
              <a:buSzPts val="1100"/>
              <a:buNone/>
            </a:pPr>
            <a:r>
              <a:t/>
            </a:r>
            <a:endParaRPr sz="1200">
              <a:solidFill>
                <a:schemeClr val="dk1"/>
              </a:solidFill>
              <a:latin typeface="Times New Roman"/>
              <a:ea typeface="Times New Roman"/>
              <a:cs typeface="Times New Roman"/>
              <a:sym typeface="Times New Roman"/>
            </a:endParaRPr>
          </a:p>
          <a:p>
            <a:pPr indent="0" lvl="0" marL="158750" rtl="0" algn="l">
              <a:lnSpc>
                <a:spcPct val="100000"/>
              </a:lnSpc>
              <a:spcBef>
                <a:spcPts val="0"/>
              </a:spcBef>
              <a:spcAft>
                <a:spcPts val="0"/>
              </a:spcAft>
              <a:buSzPts val="1100"/>
              <a:buNone/>
            </a:pPr>
            <a:r>
              <a:rPr lang="en" sz="1200" u="sng">
                <a:solidFill>
                  <a:schemeClr val="dk1"/>
                </a:solidFill>
                <a:latin typeface="Times New Roman"/>
                <a:ea typeface="Times New Roman"/>
                <a:cs typeface="Times New Roman"/>
                <a:sym typeface="Times New Roman"/>
              </a:rPr>
              <a:t>Pt 1 2022</a:t>
            </a:r>
            <a:r>
              <a:rPr lang="en" sz="1200">
                <a:solidFill>
                  <a:schemeClr val="dk1"/>
                </a:solidFill>
                <a:latin typeface="Times New Roman"/>
                <a:ea typeface="Times New Roman"/>
                <a:cs typeface="Times New Roman"/>
                <a:sym typeface="Times New Roman"/>
              </a:rPr>
              <a:t> - Next, we </a:t>
            </a:r>
            <a:r>
              <a:rPr lang="en" sz="1200">
                <a:solidFill>
                  <a:schemeClr val="dk1"/>
                </a:solidFill>
                <a:latin typeface="Times New Roman"/>
                <a:ea typeface="Times New Roman"/>
                <a:cs typeface="Times New Roman"/>
                <a:sym typeface="Times New Roman"/>
              </a:rPr>
              <a:t>conducted</a:t>
            </a:r>
            <a:r>
              <a:rPr lang="en" sz="1200">
                <a:solidFill>
                  <a:schemeClr val="dk1"/>
                </a:solidFill>
                <a:latin typeface="Times New Roman"/>
                <a:ea typeface="Times New Roman"/>
                <a:cs typeface="Times New Roman"/>
                <a:sym typeface="Times New Roman"/>
              </a:rPr>
              <a:t> a needs analysis in U.S. Ed Leadership programs with over 100 of the 600 programs in the US responding. We posed a continuum of instructional approaches typically carried out in a </a:t>
            </a:r>
            <a:r>
              <a:rPr lang="en" sz="1200">
                <a:solidFill>
                  <a:schemeClr val="dk1"/>
                </a:solidFill>
                <a:latin typeface="Times New Roman"/>
                <a:ea typeface="Times New Roman"/>
                <a:cs typeface="Times New Roman"/>
                <a:sym typeface="Times New Roman"/>
              </a:rPr>
              <a:t>classroom, such as use of text and discussion, or traditional cases, to the field, where internships occur. We learned that key competencies vary in how much attention they receive, but also that they are typically taught using just these two modes at each end of the continuum. We concluded that there was a ‘missing middle’ where learners might benefit from receiving more frequent opportunities to learn through digital cases and simulations, or digitally enhanced role-plays becasue of the reasons drawn out in the article just mentioned. I’ll note that the emphasis on </a:t>
            </a:r>
            <a:r>
              <a:rPr i="1" lang="en" sz="1200">
                <a:solidFill>
                  <a:schemeClr val="dk1"/>
                </a:solidFill>
                <a:latin typeface="Times New Roman"/>
                <a:ea typeface="Times New Roman"/>
                <a:cs typeface="Times New Roman"/>
                <a:sym typeface="Times New Roman"/>
              </a:rPr>
              <a:t>digital</a:t>
            </a:r>
            <a:r>
              <a:rPr lang="en" sz="1200">
                <a:solidFill>
                  <a:schemeClr val="dk1"/>
                </a:solidFill>
                <a:latin typeface="Times New Roman"/>
                <a:ea typeface="Times New Roman"/>
                <a:cs typeface="Times New Roman"/>
                <a:sym typeface="Times New Roman"/>
              </a:rPr>
              <a:t> is that in means traces of decisions and data use are captured for reflection and feedback </a:t>
            </a:r>
            <a:endParaRPr sz="1200">
              <a:solidFill>
                <a:schemeClr val="dk1"/>
              </a:solidFill>
              <a:latin typeface="Times New Roman"/>
              <a:ea typeface="Times New Roman"/>
              <a:cs typeface="Times New Roman"/>
              <a:sym typeface="Times New Roman"/>
            </a:endParaRPr>
          </a:p>
          <a:p>
            <a:pPr indent="0" lvl="0" marL="158750" rtl="0" algn="l">
              <a:lnSpc>
                <a:spcPct val="100000"/>
              </a:lnSpc>
              <a:spcBef>
                <a:spcPts val="0"/>
              </a:spcBef>
              <a:spcAft>
                <a:spcPts val="0"/>
              </a:spcAft>
              <a:buSzPts val="1100"/>
              <a:buNone/>
            </a:pPr>
            <a:r>
              <a:t/>
            </a:r>
            <a:endParaRPr sz="1200">
              <a:solidFill>
                <a:schemeClr val="dk1"/>
              </a:solidFill>
              <a:latin typeface="Times New Roman"/>
              <a:ea typeface="Times New Roman"/>
              <a:cs typeface="Times New Roman"/>
              <a:sym typeface="Times New Roman"/>
            </a:endParaRPr>
          </a:p>
          <a:p>
            <a:pPr indent="0" lvl="0" marL="158750" rtl="0" algn="l">
              <a:lnSpc>
                <a:spcPct val="100000"/>
              </a:lnSpc>
              <a:spcBef>
                <a:spcPts val="0"/>
              </a:spcBef>
              <a:spcAft>
                <a:spcPts val="0"/>
              </a:spcAft>
              <a:buSzPts val="1100"/>
              <a:buNone/>
            </a:pPr>
            <a:r>
              <a:rPr lang="en" sz="1200" u="sng">
                <a:solidFill>
                  <a:schemeClr val="dk1"/>
                </a:solidFill>
                <a:latin typeface="Times New Roman"/>
                <a:ea typeface="Times New Roman"/>
                <a:cs typeface="Times New Roman"/>
                <a:sym typeface="Times New Roman"/>
              </a:rPr>
              <a:t> Pt 2 2021</a:t>
            </a:r>
            <a:r>
              <a:rPr lang="en" sz="1200">
                <a:solidFill>
                  <a:schemeClr val="dk1"/>
                </a:solidFill>
                <a:latin typeface="Times New Roman"/>
                <a:ea typeface="Times New Roman"/>
                <a:cs typeface="Times New Roman"/>
                <a:sym typeface="Times New Roman"/>
              </a:rPr>
              <a:t>: Working with SchoolSims, </a:t>
            </a:r>
            <a:r>
              <a:rPr lang="en" sz="1200">
                <a:solidFill>
                  <a:schemeClr val="dk1"/>
                </a:solidFill>
                <a:latin typeface="Times New Roman"/>
                <a:ea typeface="Times New Roman"/>
                <a:cs typeface="Times New Roman"/>
                <a:sym typeface="Times New Roman"/>
              </a:rPr>
              <a:t>in Spring 2020 </a:t>
            </a:r>
            <a:r>
              <a:rPr lang="en" sz="1200">
                <a:solidFill>
                  <a:schemeClr val="dk1"/>
                </a:solidFill>
                <a:latin typeface="Times New Roman"/>
                <a:ea typeface="Times New Roman"/>
                <a:cs typeface="Times New Roman"/>
                <a:sym typeface="Times New Roman"/>
              </a:rPr>
              <a:t>we provided </a:t>
            </a:r>
            <a:r>
              <a:rPr lang="en" sz="1200">
                <a:solidFill>
                  <a:schemeClr val="dk1"/>
                </a:solidFill>
                <a:latin typeface="Times New Roman"/>
                <a:ea typeface="Times New Roman"/>
                <a:cs typeface="Times New Roman"/>
                <a:sym typeface="Times New Roman"/>
              </a:rPr>
              <a:t>volunteer</a:t>
            </a:r>
            <a:r>
              <a:rPr lang="en" sz="1200">
                <a:solidFill>
                  <a:schemeClr val="dk1"/>
                </a:solidFill>
                <a:latin typeface="Times New Roman"/>
                <a:ea typeface="Times New Roman"/>
                <a:cs typeface="Times New Roman"/>
                <a:sym typeface="Times New Roman"/>
              </a:rPr>
              <a:t> ELLP profs w access to sims for use in a </a:t>
            </a:r>
            <a:r>
              <a:rPr lang="en" sz="1200">
                <a:solidFill>
                  <a:schemeClr val="dk1"/>
                </a:solidFill>
                <a:latin typeface="Times New Roman"/>
                <a:ea typeface="Times New Roman"/>
                <a:cs typeface="Times New Roman"/>
                <a:sym typeface="Times New Roman"/>
              </a:rPr>
              <a:t>semester</a:t>
            </a:r>
            <a:r>
              <a:rPr lang="en" sz="1200">
                <a:solidFill>
                  <a:schemeClr val="dk1"/>
                </a:solidFill>
                <a:latin typeface="Times New Roman"/>
                <a:ea typeface="Times New Roman"/>
                <a:cs typeface="Times New Roman"/>
                <a:sym typeface="Times New Roman"/>
              </a:rPr>
              <a:t> to gain insight into the faculty support required to use sims. The findings indicated that perceived benefits, especially authenticity, exceeded any limiting and somewhat minor factors that faculty faced, such as technical challenges, costs, or time constraints. The faculty concluded the sims were, in their estimations, a powerful learning experience. </a:t>
            </a:r>
            <a:endParaRPr sz="1200">
              <a:solidFill>
                <a:schemeClr val="dk1"/>
              </a:solidFill>
              <a:latin typeface="Times New Roman"/>
              <a:ea typeface="Times New Roman"/>
              <a:cs typeface="Times New Roman"/>
              <a:sym typeface="Times New Roman"/>
            </a:endParaRPr>
          </a:p>
          <a:p>
            <a:pPr indent="0" lvl="0" marL="158750" rtl="0" algn="l">
              <a:lnSpc>
                <a:spcPct val="100000"/>
              </a:lnSpc>
              <a:spcBef>
                <a:spcPts val="0"/>
              </a:spcBef>
              <a:spcAft>
                <a:spcPts val="0"/>
              </a:spcAft>
              <a:buSzPts val="1100"/>
              <a:buNone/>
            </a:pPr>
            <a:r>
              <a:t/>
            </a:r>
            <a:endParaRPr sz="1200">
              <a:solidFill>
                <a:schemeClr val="dk1"/>
              </a:solidFill>
              <a:latin typeface="Times New Roman"/>
              <a:ea typeface="Times New Roman"/>
              <a:cs typeface="Times New Roman"/>
              <a:sym typeface="Times New Roman"/>
            </a:endParaRPr>
          </a:p>
          <a:p>
            <a:pPr indent="0" lvl="0" marL="158750" rtl="0" algn="l">
              <a:lnSpc>
                <a:spcPct val="100000"/>
              </a:lnSpc>
              <a:spcBef>
                <a:spcPts val="0"/>
              </a:spcBef>
              <a:spcAft>
                <a:spcPts val="0"/>
              </a:spcAft>
              <a:buSzPts val="1100"/>
              <a:buNone/>
            </a:pPr>
            <a:r>
              <a:rPr lang="en" sz="1200" u="sng">
                <a:solidFill>
                  <a:schemeClr val="dk1"/>
                </a:solidFill>
                <a:latin typeface="Times New Roman"/>
                <a:ea typeface="Times New Roman"/>
                <a:cs typeface="Times New Roman"/>
                <a:sym typeface="Times New Roman"/>
              </a:rPr>
              <a:t>Pt 3</a:t>
            </a:r>
            <a:r>
              <a:rPr lang="en" sz="1200">
                <a:solidFill>
                  <a:schemeClr val="dk1"/>
                </a:solidFill>
                <a:latin typeface="Times New Roman"/>
                <a:ea typeface="Times New Roman"/>
                <a:cs typeface="Times New Roman"/>
                <a:sym typeface="Times New Roman"/>
              </a:rPr>
              <a:t>: Over the last two years, in six of 10 courses in UVA’s A&amp;S program we use a mixture of digital cases/ ETIPS, digital sims/ SchoolSims, and via Mursion digital clinical sims/ role plays. We’ve asked students to respond with pre-post surveys about their LDMSE and after each completed sim to reflect on their </a:t>
            </a:r>
            <a:r>
              <a:rPr lang="en" sz="1200">
                <a:solidFill>
                  <a:schemeClr val="dk1"/>
                </a:solidFill>
                <a:latin typeface="Times New Roman"/>
                <a:ea typeface="Times New Roman"/>
                <a:cs typeface="Times New Roman"/>
                <a:sym typeface="Times New Roman"/>
              </a:rPr>
              <a:t>confidence</a:t>
            </a:r>
            <a:r>
              <a:rPr lang="en" sz="1200">
                <a:solidFill>
                  <a:schemeClr val="dk1"/>
                </a:solidFill>
                <a:latin typeface="Times New Roman"/>
                <a:ea typeface="Times New Roman"/>
                <a:cs typeface="Times New Roman"/>
                <a:sym typeface="Times New Roman"/>
              </a:rPr>
              <a:t> and certainty of their decisions inherent in that learning experience. Comparing students in LTL and Law, we saw stat sig gains in both courses but more gain in Law, where students started lower in LDMSE.  In LTL, they felt more certain of the decisions on each sim </a:t>
            </a:r>
            <a:r>
              <a:rPr lang="en" sz="1200">
                <a:solidFill>
                  <a:schemeClr val="dk1"/>
                </a:solidFill>
                <a:latin typeface="Times New Roman"/>
                <a:ea typeface="Times New Roman"/>
                <a:cs typeface="Times New Roman"/>
                <a:sym typeface="Times New Roman"/>
              </a:rPr>
              <a:t>and more confident about future decisions</a:t>
            </a:r>
            <a:r>
              <a:rPr lang="en" sz="1200">
                <a:solidFill>
                  <a:schemeClr val="dk1"/>
                </a:solidFill>
                <a:latin typeface="Times New Roman"/>
                <a:ea typeface="Times New Roman"/>
                <a:cs typeface="Times New Roman"/>
                <a:sym typeface="Times New Roman"/>
              </a:rPr>
              <a:t>. We attribute this to more </a:t>
            </a:r>
            <a:r>
              <a:rPr lang="en" sz="1200">
                <a:solidFill>
                  <a:schemeClr val="dk1"/>
                </a:solidFill>
                <a:latin typeface="Times New Roman"/>
                <a:ea typeface="Times New Roman"/>
                <a:cs typeface="Times New Roman"/>
                <a:sym typeface="Times New Roman"/>
              </a:rPr>
              <a:t>familiarity as current teachers with LTL–BUT there were SS gains in both courses demonstrating the necessity of practice. Also, students reported in open-ended responses how the learning experiences aided their </a:t>
            </a:r>
            <a:r>
              <a:rPr lang="en" sz="1200">
                <a:solidFill>
                  <a:schemeClr val="dk1"/>
                </a:solidFill>
                <a:latin typeface="Times New Roman"/>
                <a:ea typeface="Times New Roman"/>
                <a:cs typeface="Times New Roman"/>
                <a:sym typeface="Times New Roman"/>
              </a:rPr>
              <a:t>improving at seeking a sufficient amount of data, demonstrating understanding of professional principles, and being aware of how personal dispositions and values affect decision making.</a:t>
            </a:r>
            <a:endParaRPr sz="1200">
              <a:solidFill>
                <a:schemeClr val="dk1"/>
              </a:solidFill>
              <a:latin typeface="Times New Roman"/>
              <a:ea typeface="Times New Roman"/>
              <a:cs typeface="Times New Roman"/>
              <a:sym typeface="Times New Roman"/>
            </a:endParaRPr>
          </a:p>
          <a:p>
            <a:pPr indent="0" lvl="0" marL="158750" rtl="0" algn="l">
              <a:lnSpc>
                <a:spcPct val="100000"/>
              </a:lnSpc>
              <a:spcBef>
                <a:spcPts val="0"/>
              </a:spcBef>
              <a:spcAft>
                <a:spcPts val="0"/>
              </a:spcAft>
              <a:buSzPts val="1100"/>
              <a:buNone/>
            </a:pPr>
            <a:r>
              <a:t/>
            </a:r>
            <a:endParaRPr sz="1200">
              <a:solidFill>
                <a:schemeClr val="dk1"/>
              </a:solidFill>
              <a:latin typeface="Times New Roman"/>
              <a:ea typeface="Times New Roman"/>
              <a:cs typeface="Times New Roman"/>
              <a:sym typeface="Times New Roman"/>
            </a:endParaRPr>
          </a:p>
          <a:p>
            <a:pPr indent="0" lvl="0" marL="158750" rtl="0" algn="l">
              <a:lnSpc>
                <a:spcPct val="100000"/>
              </a:lnSpc>
              <a:spcBef>
                <a:spcPts val="0"/>
              </a:spcBef>
              <a:spcAft>
                <a:spcPts val="0"/>
              </a:spcAft>
              <a:buSzPts val="1100"/>
              <a:buNone/>
            </a:pPr>
            <a:r>
              <a:rPr lang="en" sz="1200">
                <a:solidFill>
                  <a:schemeClr val="dk1"/>
                </a:solidFill>
                <a:latin typeface="Times New Roman"/>
                <a:ea typeface="Times New Roman"/>
                <a:cs typeface="Times New Roman"/>
                <a:sym typeface="Times New Roman"/>
              </a:rPr>
              <a:t>Next up for our research team  is useability and feasibility research on a new platform for </a:t>
            </a:r>
            <a:r>
              <a:rPr lang="en" sz="1200">
                <a:solidFill>
                  <a:schemeClr val="dk1"/>
                </a:solidFill>
                <a:latin typeface="Times New Roman"/>
                <a:ea typeface="Times New Roman"/>
                <a:cs typeface="Times New Roman"/>
                <a:sym typeface="Times New Roman"/>
              </a:rPr>
              <a:t>delivering</a:t>
            </a:r>
            <a:r>
              <a:rPr lang="en" sz="1200">
                <a:solidFill>
                  <a:schemeClr val="dk1"/>
                </a:solidFill>
                <a:latin typeface="Times New Roman"/>
                <a:ea typeface="Times New Roman"/>
                <a:cs typeface="Times New Roman"/>
                <a:sym typeface="Times New Roman"/>
              </a:rPr>
              <a:t> VP that is</a:t>
            </a:r>
            <a:r>
              <a:rPr lang="en" sz="1200">
                <a:solidFill>
                  <a:schemeClr val="dk1"/>
                </a:solidFill>
                <a:latin typeface="Times New Roman"/>
                <a:ea typeface="Times New Roman"/>
                <a:cs typeface="Times New Roman"/>
                <a:sym typeface="Times New Roman"/>
              </a:rPr>
              <a:t> under development now with Pragmatic Solutions, Inc. As well as a survey of our grads asking them to estimate their readiness to carry out leadership responsibilities at internship and in their current roles, and if they used VPs to discuss how those helped them to prepare.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d6c30c7da_0_4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11d6c30c7da_0_4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
              <a:t>Bailey, J., Kaiser, F., Thomas, C., Dillingham, S., Norwood, D., Smith, N., &amp; Brown, A. (2022). The Intersection of Preparation and Practice: School Leadership Learning Through Simulation. NASSP Bulletin, 106(3), 209-231.</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1d6c30c7da_0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11d6c30c7da_0_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1.	How does this simulation apply to your current or future role?</a:t>
            </a:r>
            <a:endParaRPr/>
          </a:p>
          <a:p>
            <a:pPr indent="0" lvl="0" marL="0" rtl="0" algn="l">
              <a:lnSpc>
                <a:spcPct val="115000"/>
              </a:lnSpc>
              <a:spcBef>
                <a:spcPts val="0"/>
              </a:spcBef>
              <a:spcAft>
                <a:spcPts val="0"/>
              </a:spcAft>
              <a:buClr>
                <a:schemeClr val="dk1"/>
              </a:buClr>
              <a:buSzPts val="1100"/>
              <a:buFont typeface="Arial"/>
              <a:buNone/>
            </a:pPr>
            <a:r>
              <a:rPr lang="en"/>
              <a:t>2.	Describe your experience or emotions during the simulation.</a:t>
            </a:r>
            <a:endParaRPr/>
          </a:p>
          <a:p>
            <a:pPr indent="0" lvl="0" marL="0" rtl="0" algn="l">
              <a:lnSpc>
                <a:spcPct val="115000"/>
              </a:lnSpc>
              <a:spcBef>
                <a:spcPts val="0"/>
              </a:spcBef>
              <a:spcAft>
                <a:spcPts val="0"/>
              </a:spcAft>
              <a:buClr>
                <a:schemeClr val="dk1"/>
              </a:buClr>
              <a:buSzPts val="1100"/>
              <a:buFont typeface="Arial"/>
              <a:buNone/>
            </a:pPr>
            <a:r>
              <a:rPr lang="en"/>
              <a:t>3.	What are your reflections after experiencing the simulation? What did you learn?</a:t>
            </a:r>
            <a:endParaRPr/>
          </a:p>
          <a:p>
            <a:pPr indent="0" lvl="0" marL="0" rtl="0" algn="l">
              <a:lnSpc>
                <a:spcPct val="115000"/>
              </a:lnSpc>
              <a:spcBef>
                <a:spcPts val="0"/>
              </a:spcBef>
              <a:spcAft>
                <a:spcPts val="0"/>
              </a:spcAft>
              <a:buClr>
                <a:schemeClr val="dk1"/>
              </a:buClr>
              <a:buSzPts val="1100"/>
              <a:buFont typeface="Arial"/>
              <a:buNone/>
            </a:pPr>
            <a:r>
              <a:rPr lang="en"/>
              <a:t>4.	What were you thinking about during the simulation?</a:t>
            </a:r>
            <a:endParaRPr/>
          </a:p>
          <a:p>
            <a:pPr indent="0" lvl="0" marL="0" rtl="0" algn="l">
              <a:lnSpc>
                <a:spcPct val="115000"/>
              </a:lnSpc>
              <a:spcBef>
                <a:spcPts val="0"/>
              </a:spcBef>
              <a:spcAft>
                <a:spcPts val="0"/>
              </a:spcAft>
              <a:buClr>
                <a:schemeClr val="dk1"/>
              </a:buClr>
              <a:buSzPts val="1100"/>
              <a:buFont typeface="Arial"/>
              <a:buNone/>
            </a:pPr>
            <a:r>
              <a:rPr lang="en"/>
              <a:t>5.	If you experienced a similar situation in the future, what would you do the same or differently?</a:t>
            </a:r>
            <a:endParaRPr/>
          </a:p>
          <a:p>
            <a:pPr indent="0" lvl="0" marL="0" rtl="0" algn="l">
              <a:lnSpc>
                <a:spcPct val="115000"/>
              </a:lnSpc>
              <a:spcBef>
                <a:spcPts val="0"/>
              </a:spcBef>
              <a:spcAft>
                <a:spcPts val="0"/>
              </a:spcAft>
              <a:buSzPts val="1100"/>
              <a:buNone/>
            </a:pPr>
            <a:r>
              <a:rPr lang="en"/>
              <a:t>6.	(Only ask if the simulation was experienced in an online, asynchronous setting) Please conclude your response with a question or a statement that explains something you are wondering about.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1d6c30c7da_0_5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11d6c30c7da_0_5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DED"/>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620000" y="1454925"/>
            <a:ext cx="7846523" cy="2233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19" name="Google Shape;119;p2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20" name="Google Shape;120;p2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nvSpPr>
        <p:spPr>
          <a:xfrm>
            <a:off x="1869599" y="322338"/>
            <a:ext cx="4976100" cy="1413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800"/>
              </a:spcBef>
              <a:spcAft>
                <a:spcPts val="0"/>
              </a:spcAft>
              <a:buClr>
                <a:schemeClr val="dk1"/>
              </a:buClr>
              <a:buSzPts val="1100"/>
              <a:buFont typeface="Arial"/>
              <a:buNone/>
            </a:pPr>
            <a:r>
              <a:rPr b="1" lang="en" sz="1700">
                <a:solidFill>
                  <a:schemeClr val="dk1"/>
                </a:solidFill>
              </a:rPr>
              <a:t>Trent Grundmeyer, Ph.D.</a:t>
            </a:r>
            <a:endParaRPr b="1" sz="17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 sz="1100">
                <a:solidFill>
                  <a:schemeClr val="dk1"/>
                </a:solidFill>
              </a:rPr>
              <a:t>Associate Professor Educational Leadership</a:t>
            </a:r>
            <a:endParaRPr i="1"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 sz="1100">
                <a:solidFill>
                  <a:schemeClr val="dk1"/>
                </a:solidFill>
              </a:rPr>
              <a:t>Faculty Administrative Fellow for Graduate Programs</a:t>
            </a:r>
            <a:endParaRPr i="1" sz="11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i="1" lang="en" sz="1100">
                <a:solidFill>
                  <a:schemeClr val="dk1"/>
                </a:solidFill>
              </a:rPr>
              <a:t>School of Education | Drake University</a:t>
            </a:r>
            <a:endParaRPr i="1" sz="1100">
              <a:solidFill>
                <a:schemeClr val="dk1"/>
              </a:solidFill>
            </a:endParaRPr>
          </a:p>
        </p:txBody>
      </p:sp>
      <p:sp>
        <p:nvSpPr>
          <p:cNvPr id="126" name="Google Shape;126;p23"/>
          <p:cNvSpPr txBox="1"/>
          <p:nvPr/>
        </p:nvSpPr>
        <p:spPr>
          <a:xfrm>
            <a:off x="844188" y="1970656"/>
            <a:ext cx="7327500" cy="2769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Clr>
                <a:schemeClr val="dk1"/>
              </a:buClr>
              <a:buFont typeface="Arial"/>
              <a:buNone/>
            </a:pPr>
            <a:r>
              <a:rPr b="1" lang="en" sz="1200">
                <a:solidFill>
                  <a:srgbClr val="2E2B31"/>
                </a:solidFill>
              </a:rPr>
              <a:t>What are some of your findings from your research involving simulations?</a:t>
            </a:r>
            <a:endParaRPr b="1" sz="1200">
              <a:solidFill>
                <a:srgbClr val="2E2B31"/>
              </a:solidFill>
            </a:endParaRPr>
          </a:p>
        </p:txBody>
      </p:sp>
      <p:pic>
        <p:nvPicPr>
          <p:cNvPr id="127" name="Google Shape;127;p23"/>
          <p:cNvPicPr preferRelativeResize="0"/>
          <p:nvPr/>
        </p:nvPicPr>
        <p:blipFill>
          <a:blip r:embed="rId3">
            <a:alphaModFix/>
          </a:blip>
          <a:stretch>
            <a:fillRect/>
          </a:stretch>
        </p:blipFill>
        <p:spPr>
          <a:xfrm>
            <a:off x="6278225" y="415948"/>
            <a:ext cx="2432026" cy="1030750"/>
          </a:xfrm>
          <a:prstGeom prst="rect">
            <a:avLst/>
          </a:prstGeom>
          <a:noFill/>
          <a:ln>
            <a:noFill/>
          </a:ln>
        </p:spPr>
      </p:pic>
      <p:pic>
        <p:nvPicPr>
          <p:cNvPr id="128" name="Google Shape;128;p23"/>
          <p:cNvPicPr preferRelativeResize="0"/>
          <p:nvPr/>
        </p:nvPicPr>
        <p:blipFill rotWithShape="1">
          <a:blip r:embed="rId4">
            <a:alphaModFix/>
          </a:blip>
          <a:srcRect b="0" l="0" r="0" t="0"/>
          <a:stretch/>
        </p:blipFill>
        <p:spPr>
          <a:xfrm>
            <a:off x="133675" y="121025"/>
            <a:ext cx="1449875" cy="1449875"/>
          </a:xfrm>
          <a:prstGeom prst="rect">
            <a:avLst/>
          </a:prstGeom>
          <a:noFill/>
          <a:ln>
            <a:noFill/>
          </a:ln>
        </p:spPr>
      </p:pic>
      <p:sp>
        <p:nvSpPr>
          <p:cNvPr id="129" name="Google Shape;129;p23"/>
          <p:cNvSpPr txBox="1"/>
          <p:nvPr/>
        </p:nvSpPr>
        <p:spPr>
          <a:xfrm>
            <a:off x="330150" y="2326800"/>
            <a:ext cx="8483700" cy="26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David, D., &amp; Grundmeyer, T. (2018</a:t>
            </a:r>
            <a:r>
              <a:rPr i="1" lang="en" sz="1100">
                <a:solidFill>
                  <a:schemeClr val="dk1"/>
                </a:solidFill>
                <a:latin typeface="Calibri"/>
                <a:ea typeface="Calibri"/>
                <a:cs typeface="Calibri"/>
                <a:sym typeface="Calibri"/>
              </a:rPr>
              <a:t>). </a:t>
            </a:r>
            <a:r>
              <a:rPr lang="en" sz="1100">
                <a:solidFill>
                  <a:schemeClr val="dk1"/>
                </a:solidFill>
                <a:latin typeface="Calibri"/>
                <a:ea typeface="Calibri"/>
                <a:cs typeface="Calibri"/>
                <a:sym typeface="Calibri"/>
              </a:rPr>
              <a:t>Educational leadership simulations: Learning lessons from behind the curtain of educational leadership. </a:t>
            </a:r>
            <a:r>
              <a:rPr i="1" lang="en" sz="1100">
                <a:solidFill>
                  <a:schemeClr val="dk1"/>
                </a:solidFill>
                <a:latin typeface="Calibri"/>
                <a:ea typeface="Calibri"/>
                <a:cs typeface="Calibri"/>
                <a:sym typeface="Calibri"/>
              </a:rPr>
              <a:t>International Council of Educational Leadership Preparation, </a:t>
            </a:r>
            <a:r>
              <a:rPr lang="en" sz="1100">
                <a:solidFill>
                  <a:schemeClr val="dk1"/>
                </a:solidFill>
                <a:latin typeface="Calibri"/>
                <a:ea typeface="Calibri"/>
                <a:cs typeface="Calibri"/>
                <a:sym typeface="Calibri"/>
              </a:rPr>
              <a:t>13(1). </a:t>
            </a:r>
            <a:endParaRPr sz="1100">
              <a:solidFill>
                <a:schemeClr val="dk1"/>
              </a:solidFill>
              <a:latin typeface="Calibri"/>
              <a:ea typeface="Calibri"/>
              <a:cs typeface="Calibri"/>
              <a:sym typeface="Calibri"/>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Discussions were highly engaging and stimulated critical thinking</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Simulations helped to realize different perspectives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Increased confidence to lead</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 sz="1000">
                <a:solidFill>
                  <a:schemeClr val="dk1"/>
                </a:solidFill>
              </a:rPr>
              <a:t> 	 		</a:t>
            </a:r>
            <a:endParaRPr sz="1000">
              <a:solidFill>
                <a:schemeClr val="dk1"/>
              </a:solidFill>
            </a:endParaRPr>
          </a:p>
          <a:p>
            <a:pPr indent="0" lvl="0" marL="0" rtl="0" algn="l">
              <a:spcBef>
                <a:spcPts val="0"/>
              </a:spcBef>
              <a:spcAft>
                <a:spcPts val="0"/>
              </a:spcAft>
              <a:buNone/>
            </a:pPr>
            <a:r>
              <a:rPr lang="en" sz="1100">
                <a:solidFill>
                  <a:schemeClr val="dk1"/>
                </a:solidFill>
                <a:latin typeface="Calibri"/>
                <a:ea typeface="Calibri"/>
                <a:cs typeface="Calibri"/>
                <a:sym typeface="Calibri"/>
              </a:rPr>
              <a:t>Grundmeyer, T. (2019, April). </a:t>
            </a:r>
            <a:r>
              <a:rPr i="1" lang="en" sz="1100">
                <a:solidFill>
                  <a:schemeClr val="dk1"/>
                </a:solidFill>
                <a:latin typeface="Calibri"/>
                <a:ea typeface="Calibri"/>
                <a:cs typeface="Calibri"/>
                <a:sym typeface="Calibri"/>
              </a:rPr>
              <a:t>Using simulation to make it stick. </a:t>
            </a:r>
            <a:r>
              <a:rPr lang="en" sz="1100">
                <a:solidFill>
                  <a:schemeClr val="dk1"/>
                </a:solidFill>
                <a:latin typeface="Calibri"/>
                <a:ea typeface="Calibri"/>
                <a:cs typeface="Calibri"/>
                <a:sym typeface="Calibri"/>
              </a:rPr>
              <a:t>A presentation at the Iowa 1:1 Institute. Des Moines, IA.</a:t>
            </a:r>
            <a:endParaRPr sz="1100">
              <a:solidFill>
                <a:schemeClr val="dk1"/>
              </a:solidFill>
              <a:latin typeface="Calibri"/>
              <a:ea typeface="Calibri"/>
              <a:cs typeface="Calibri"/>
              <a:sym typeface="Calibri"/>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Simulations</a:t>
            </a:r>
            <a:r>
              <a:rPr lang="en" sz="1000">
                <a:solidFill>
                  <a:schemeClr val="dk1"/>
                </a:solidFill>
              </a:rPr>
              <a:t> promoted long-term retention of important concepts</a:t>
            </a:r>
            <a:endParaRPr sz="1000">
              <a:solidFill>
                <a:schemeClr val="dk1"/>
              </a:solidFill>
            </a:endParaRPr>
          </a:p>
          <a:p>
            <a:pPr indent="0" lvl="0" marL="0" rtl="0" algn="l">
              <a:lnSpc>
                <a:spcPct val="115000"/>
              </a:lnSpc>
              <a:spcBef>
                <a:spcPts val="1200"/>
              </a:spcBef>
              <a:spcAft>
                <a:spcPts val="0"/>
              </a:spcAft>
              <a:buNone/>
            </a:pPr>
            <a:r>
              <a:rPr lang="en" sz="1100">
                <a:solidFill>
                  <a:schemeClr val="dk1"/>
                </a:solidFill>
                <a:latin typeface="Calibri"/>
                <a:ea typeface="Calibri"/>
                <a:cs typeface="Calibri"/>
                <a:sym typeface="Calibri"/>
              </a:rPr>
              <a:t>Grundmeyer, T. &amp; Mathews, M. (2018, May). </a:t>
            </a:r>
            <a:r>
              <a:rPr i="1" lang="en" sz="1100">
                <a:solidFill>
                  <a:schemeClr val="dk1"/>
                </a:solidFill>
                <a:latin typeface="Calibri"/>
                <a:ea typeface="Calibri"/>
                <a:cs typeface="Calibri"/>
                <a:sym typeface="Calibri"/>
              </a:rPr>
              <a:t>The Impact of Emerging Technologies in Education. </a:t>
            </a:r>
            <a:r>
              <a:rPr lang="en" sz="1100">
                <a:solidFill>
                  <a:schemeClr val="dk1"/>
                </a:solidFill>
                <a:latin typeface="Calibri"/>
                <a:ea typeface="Calibri"/>
                <a:cs typeface="Calibri"/>
                <a:sym typeface="Calibri"/>
              </a:rPr>
              <a:t>An invited keynote presentation at the Blockchain and Augmented and Virtual Reality in Education Conference. Tulsa, OK. </a:t>
            </a:r>
            <a:endParaRPr sz="1100">
              <a:solidFill>
                <a:schemeClr val="dk1"/>
              </a:solidFill>
              <a:latin typeface="Calibri"/>
              <a:ea typeface="Calibri"/>
              <a:cs typeface="Calibri"/>
              <a:sym typeface="Calibri"/>
            </a:endParaRPr>
          </a:p>
          <a:p>
            <a:pPr indent="-298450" lvl="0" marL="457200" rtl="0" algn="l">
              <a:lnSpc>
                <a:spcPct val="115000"/>
              </a:lnSpc>
              <a:spcBef>
                <a:spcPts val="120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Simulations are a proven training method that have been around for years and should be leveraged in education</a:t>
            </a:r>
            <a:endParaRPr sz="11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100">
                <a:solidFill>
                  <a:schemeClr val="dk1"/>
                </a:solidFill>
                <a:latin typeface="Calibri"/>
                <a:ea typeface="Calibri"/>
                <a:cs typeface="Calibri"/>
                <a:sym typeface="Calibri"/>
              </a:rPr>
              <a:t>Simulations are on the “horizon” for </a:t>
            </a:r>
            <a:r>
              <a:rPr lang="en" sz="1100">
                <a:solidFill>
                  <a:schemeClr val="dk1"/>
                </a:solidFill>
                <a:latin typeface="Calibri"/>
                <a:ea typeface="Calibri"/>
                <a:cs typeface="Calibri"/>
                <a:sym typeface="Calibri"/>
              </a:rPr>
              <a:t>mainstream</a:t>
            </a:r>
            <a:r>
              <a:rPr lang="en" sz="1100">
                <a:solidFill>
                  <a:schemeClr val="dk1"/>
                </a:solidFill>
                <a:latin typeface="Calibri"/>
                <a:ea typeface="Calibri"/>
                <a:cs typeface="Calibri"/>
                <a:sym typeface="Calibri"/>
              </a:rPr>
              <a:t> adoption in education (</a:t>
            </a:r>
            <a:r>
              <a:rPr lang="en" sz="1000">
                <a:solidFill>
                  <a:schemeClr val="dk1"/>
                </a:solidFill>
              </a:rPr>
              <a:t>2022 Educause Horizon Report)	 	 	</a:t>
            </a:r>
            <a:r>
              <a:rPr lang="en" sz="1100">
                <a:solidFill>
                  <a:schemeClr val="dk1"/>
                </a:solidFill>
              </a:rPr>
              <a:t> </a:t>
            </a:r>
            <a:endParaRPr sz="12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idx="1" type="subTitle"/>
          </p:nvPr>
        </p:nvSpPr>
        <p:spPr>
          <a:xfrm>
            <a:off x="258675" y="1586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2022 EDUCAUSE Horizon Report</a:t>
            </a:r>
            <a:endParaRPr/>
          </a:p>
        </p:txBody>
      </p:sp>
      <p:pic>
        <p:nvPicPr>
          <p:cNvPr id="135" name="Google Shape;135;p24"/>
          <p:cNvPicPr preferRelativeResize="0"/>
          <p:nvPr/>
        </p:nvPicPr>
        <p:blipFill>
          <a:blip r:embed="rId3">
            <a:alphaModFix/>
          </a:blip>
          <a:stretch>
            <a:fillRect/>
          </a:stretch>
        </p:blipFill>
        <p:spPr>
          <a:xfrm>
            <a:off x="1891800" y="845400"/>
            <a:ext cx="5254339" cy="4117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5"/>
          <p:cNvPicPr preferRelativeResize="0"/>
          <p:nvPr/>
        </p:nvPicPr>
        <p:blipFill>
          <a:blip r:embed="rId3">
            <a:alphaModFix/>
          </a:blip>
          <a:stretch>
            <a:fillRect/>
          </a:stretch>
        </p:blipFill>
        <p:spPr>
          <a:xfrm>
            <a:off x="2654592" y="1731775"/>
            <a:ext cx="1679925" cy="1679925"/>
          </a:xfrm>
          <a:prstGeom prst="rect">
            <a:avLst/>
          </a:prstGeom>
          <a:noFill/>
          <a:ln>
            <a:noFill/>
          </a:ln>
        </p:spPr>
      </p:pic>
      <p:sp>
        <p:nvSpPr>
          <p:cNvPr id="141" name="Google Shape;141;p25"/>
          <p:cNvSpPr txBox="1"/>
          <p:nvPr/>
        </p:nvSpPr>
        <p:spPr>
          <a:xfrm>
            <a:off x="4334517" y="2094588"/>
            <a:ext cx="21549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None/>
            </a:pPr>
            <a:r>
              <a:rPr b="1" lang="en" sz="1200">
                <a:solidFill>
                  <a:srgbClr val="2E2B31"/>
                </a:solidFill>
              </a:rPr>
              <a:t>Ken Spero</a:t>
            </a:r>
            <a:endParaRPr b="1" sz="1200">
              <a:solidFill>
                <a:srgbClr val="2E2B31"/>
              </a:solidFill>
            </a:endParaRPr>
          </a:p>
          <a:p>
            <a:pPr indent="0" lvl="0" marL="0" marR="0" rtl="0" algn="l">
              <a:lnSpc>
                <a:spcPct val="100000"/>
              </a:lnSpc>
              <a:spcBef>
                <a:spcPts val="1200"/>
              </a:spcBef>
              <a:spcAft>
                <a:spcPts val="0"/>
              </a:spcAft>
              <a:buNone/>
            </a:pPr>
            <a:r>
              <a:rPr i="1" lang="en" sz="1200">
                <a:solidFill>
                  <a:srgbClr val="2E2B31"/>
                </a:solidFill>
              </a:rPr>
              <a:t>President &amp; Co-Founder</a:t>
            </a:r>
            <a:endParaRPr i="1" sz="1200">
              <a:solidFill>
                <a:srgbClr val="2E2B31"/>
              </a:solidFill>
            </a:endParaRPr>
          </a:p>
          <a:p>
            <a:pPr indent="0" lvl="0" marL="0" marR="0" rtl="0" algn="l">
              <a:lnSpc>
                <a:spcPct val="100000"/>
              </a:lnSpc>
              <a:spcBef>
                <a:spcPts val="1200"/>
              </a:spcBef>
              <a:spcAft>
                <a:spcPts val="0"/>
              </a:spcAft>
              <a:buNone/>
            </a:pPr>
            <a:r>
              <a:rPr b="1" lang="en" sz="1200">
                <a:solidFill>
                  <a:srgbClr val="2E2B31"/>
                </a:solidFill>
              </a:rPr>
              <a:t>kspero@schoolsims.com</a:t>
            </a:r>
            <a:endParaRPr b="1" sz="1200">
              <a:solidFill>
                <a:srgbClr val="2E2B31"/>
              </a:solidFill>
            </a:endParaRPr>
          </a:p>
        </p:txBody>
      </p:sp>
      <p:pic>
        <p:nvPicPr>
          <p:cNvPr id="142" name="Google Shape;142;p25"/>
          <p:cNvPicPr preferRelativeResize="0"/>
          <p:nvPr/>
        </p:nvPicPr>
        <p:blipFill>
          <a:blip r:embed="rId4">
            <a:alphaModFix/>
          </a:blip>
          <a:stretch>
            <a:fillRect/>
          </a:stretch>
        </p:blipFill>
        <p:spPr>
          <a:xfrm>
            <a:off x="179517" y="147942"/>
            <a:ext cx="2451323" cy="501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6"/>
          <p:cNvPicPr preferRelativeResize="0"/>
          <p:nvPr/>
        </p:nvPicPr>
        <p:blipFill>
          <a:blip r:embed="rId3">
            <a:alphaModFix/>
          </a:blip>
          <a:stretch>
            <a:fillRect/>
          </a:stretch>
        </p:blipFill>
        <p:spPr>
          <a:xfrm>
            <a:off x="179517" y="147942"/>
            <a:ext cx="2451323" cy="501500"/>
          </a:xfrm>
          <a:prstGeom prst="rect">
            <a:avLst/>
          </a:prstGeom>
          <a:noFill/>
          <a:ln>
            <a:noFill/>
          </a:ln>
        </p:spPr>
      </p:pic>
      <p:sp>
        <p:nvSpPr>
          <p:cNvPr id="148" name="Google Shape;148;p26"/>
          <p:cNvSpPr txBox="1"/>
          <p:nvPr/>
        </p:nvSpPr>
        <p:spPr>
          <a:xfrm>
            <a:off x="1276500" y="1217250"/>
            <a:ext cx="6591000" cy="27090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Clr>
                <a:schemeClr val="dk1"/>
              </a:buClr>
              <a:buFont typeface="Arial"/>
              <a:buNone/>
            </a:pPr>
            <a:r>
              <a:rPr b="1" lang="en" sz="3000"/>
              <a:t>Panelist Contact Information:</a:t>
            </a:r>
            <a:endParaRPr b="1" sz="3000"/>
          </a:p>
          <a:p>
            <a:pPr indent="0" lvl="0" marL="0" rtl="0" algn="l">
              <a:spcBef>
                <a:spcPts val="1200"/>
              </a:spcBef>
              <a:spcAft>
                <a:spcPts val="0"/>
              </a:spcAft>
              <a:buClr>
                <a:schemeClr val="dk1"/>
              </a:buClr>
              <a:buFont typeface="Arial"/>
              <a:buNone/>
            </a:pPr>
            <a:r>
              <a:rPr b="1" lang="en" sz="1800"/>
              <a:t>Dr. Sara Dexter</a:t>
            </a:r>
            <a:r>
              <a:rPr lang="en" sz="1800"/>
              <a:t> | Email:</a:t>
            </a:r>
            <a:r>
              <a:rPr lang="en" sz="1800">
                <a:highlight>
                  <a:srgbClr val="FFFFFF"/>
                </a:highlight>
              </a:rPr>
              <a:t> </a:t>
            </a:r>
            <a:r>
              <a:rPr i="1" lang="en" sz="1800">
                <a:highlight>
                  <a:srgbClr val="FFFFFF"/>
                </a:highlight>
                <a:latin typeface="Roboto"/>
                <a:ea typeface="Roboto"/>
                <a:cs typeface="Roboto"/>
                <a:sym typeface="Roboto"/>
              </a:rPr>
              <a:t>sdexter@virginia.edu</a:t>
            </a:r>
            <a:endParaRPr i="1" sz="1800">
              <a:highlight>
                <a:srgbClr val="FFFFFF"/>
              </a:highlight>
            </a:endParaRPr>
          </a:p>
          <a:p>
            <a:pPr indent="0" lvl="0" marL="0" rtl="0" algn="l">
              <a:spcBef>
                <a:spcPts val="1200"/>
              </a:spcBef>
              <a:spcAft>
                <a:spcPts val="0"/>
              </a:spcAft>
              <a:buClr>
                <a:schemeClr val="dk1"/>
              </a:buClr>
              <a:buFont typeface="Arial"/>
              <a:buNone/>
            </a:pPr>
            <a:r>
              <a:rPr b="1" lang="en" sz="1800"/>
              <a:t>Dr. Jennifer Bailey</a:t>
            </a:r>
            <a:r>
              <a:rPr lang="en" sz="1800"/>
              <a:t> | Email: </a:t>
            </a:r>
            <a:r>
              <a:rPr i="1" lang="en" sz="1800">
                <a:highlight>
                  <a:srgbClr val="FFFFFF"/>
                </a:highlight>
                <a:latin typeface="Roboto"/>
                <a:ea typeface="Roboto"/>
                <a:cs typeface="Roboto"/>
                <a:sym typeface="Roboto"/>
              </a:rPr>
              <a:t>jenniferbailey@uttyler.edu</a:t>
            </a:r>
            <a:endParaRPr i="1" sz="1800">
              <a:highlight>
                <a:srgbClr val="FFFFFF"/>
              </a:highlight>
            </a:endParaRPr>
          </a:p>
          <a:p>
            <a:pPr indent="0" lvl="0" marL="0" rtl="0" algn="l">
              <a:spcBef>
                <a:spcPts val="1200"/>
              </a:spcBef>
              <a:spcAft>
                <a:spcPts val="0"/>
              </a:spcAft>
              <a:buClr>
                <a:schemeClr val="dk1"/>
              </a:buClr>
              <a:buFont typeface="Arial"/>
              <a:buNone/>
            </a:pPr>
            <a:r>
              <a:rPr b="1" lang="en" sz="1800"/>
              <a:t>Dr. David De Jong</a:t>
            </a:r>
            <a:r>
              <a:rPr lang="en" sz="1800"/>
              <a:t> | Email:</a:t>
            </a:r>
            <a:r>
              <a:rPr lang="en" sz="1800">
                <a:highlight>
                  <a:srgbClr val="FFFFFF"/>
                </a:highlight>
              </a:rPr>
              <a:t> </a:t>
            </a:r>
            <a:r>
              <a:rPr i="1" lang="en" sz="1800">
                <a:highlight>
                  <a:srgbClr val="FFFFFF"/>
                </a:highlight>
                <a:latin typeface="Roboto"/>
                <a:ea typeface="Roboto"/>
                <a:cs typeface="Roboto"/>
                <a:sym typeface="Roboto"/>
              </a:rPr>
              <a:t>David.DeJong@dsu.edu</a:t>
            </a:r>
            <a:endParaRPr i="1" sz="1800">
              <a:highlight>
                <a:srgbClr val="FFFFFF"/>
              </a:highlight>
            </a:endParaRPr>
          </a:p>
          <a:p>
            <a:pPr indent="0" lvl="0" marL="0" rtl="0" algn="l">
              <a:spcBef>
                <a:spcPts val="1200"/>
              </a:spcBef>
              <a:spcAft>
                <a:spcPts val="0"/>
              </a:spcAft>
              <a:buClr>
                <a:schemeClr val="dk1"/>
              </a:buClr>
              <a:buFont typeface="Arial"/>
              <a:buNone/>
            </a:pPr>
            <a:r>
              <a:rPr b="1" lang="en" sz="1800"/>
              <a:t>Dr. Mike Johanek</a:t>
            </a:r>
            <a:r>
              <a:rPr lang="en" sz="1800"/>
              <a:t> | Email:</a:t>
            </a:r>
            <a:r>
              <a:rPr lang="en" sz="1800">
                <a:highlight>
                  <a:srgbClr val="FFFFFF"/>
                </a:highlight>
              </a:rPr>
              <a:t> </a:t>
            </a:r>
            <a:r>
              <a:rPr i="1" lang="en" sz="1800">
                <a:highlight>
                  <a:srgbClr val="FFFFFF"/>
                </a:highlight>
                <a:latin typeface="Roboto"/>
                <a:ea typeface="Roboto"/>
                <a:cs typeface="Roboto"/>
                <a:sym typeface="Roboto"/>
              </a:rPr>
              <a:t>johanek@upenn.edu</a:t>
            </a:r>
            <a:endParaRPr i="1" sz="1800">
              <a:highlight>
                <a:srgbClr val="FFFFFF"/>
              </a:highlight>
            </a:endParaRPr>
          </a:p>
          <a:p>
            <a:pPr indent="0" lvl="0" marL="0" rtl="0" algn="l">
              <a:spcBef>
                <a:spcPts val="1200"/>
              </a:spcBef>
              <a:spcAft>
                <a:spcPts val="0"/>
              </a:spcAft>
              <a:buClr>
                <a:schemeClr val="dk1"/>
              </a:buClr>
              <a:buFont typeface="Arial"/>
              <a:buNone/>
            </a:pPr>
            <a:r>
              <a:rPr b="1" lang="en" sz="1800"/>
              <a:t>Dr. Trent Grundmeyer</a:t>
            </a:r>
            <a:r>
              <a:rPr lang="en" sz="1800"/>
              <a:t> | Email: </a:t>
            </a:r>
            <a:r>
              <a:rPr i="1" lang="en" sz="1800"/>
              <a:t>trent.grundmeyer@drake.edu</a:t>
            </a:r>
            <a:endParaRPr i="1" sz="1800">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7"/>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7" name="Shape 157"/>
        <p:cNvGrpSpPr/>
        <p:nvPr/>
      </p:nvGrpSpPr>
      <p:grpSpPr>
        <a:xfrm>
          <a:off x="0" y="0"/>
          <a:ext cx="0" cy="0"/>
          <a:chOff x="0" y="0"/>
          <a:chExt cx="0" cy="0"/>
        </a:xfrm>
      </p:grpSpPr>
      <p:pic>
        <p:nvPicPr>
          <p:cNvPr id="158" name="Google Shape;158;p28"/>
          <p:cNvPicPr preferRelativeResize="0"/>
          <p:nvPr/>
        </p:nvPicPr>
        <p:blipFill>
          <a:blip r:embed="rId3">
            <a:alphaModFix/>
          </a:blip>
          <a:stretch>
            <a:fillRect/>
          </a:stretch>
        </p:blipFill>
        <p:spPr>
          <a:xfrm>
            <a:off x="179517" y="147942"/>
            <a:ext cx="2451323" cy="501500"/>
          </a:xfrm>
          <a:prstGeom prst="rect">
            <a:avLst/>
          </a:prstGeom>
          <a:noFill/>
          <a:ln>
            <a:noFill/>
          </a:ln>
        </p:spPr>
      </p:pic>
      <p:pic>
        <p:nvPicPr>
          <p:cNvPr id="159" name="Google Shape;159;p28"/>
          <p:cNvPicPr preferRelativeResize="0"/>
          <p:nvPr/>
        </p:nvPicPr>
        <p:blipFill>
          <a:blip r:embed="rId4">
            <a:alphaModFix/>
          </a:blip>
          <a:stretch>
            <a:fillRect/>
          </a:stretch>
        </p:blipFill>
        <p:spPr>
          <a:xfrm>
            <a:off x="1688700" y="1457838"/>
            <a:ext cx="690243" cy="501501"/>
          </a:xfrm>
          <a:prstGeom prst="rect">
            <a:avLst/>
          </a:prstGeom>
          <a:noFill/>
          <a:ln>
            <a:noFill/>
          </a:ln>
        </p:spPr>
      </p:pic>
      <p:pic>
        <p:nvPicPr>
          <p:cNvPr id="160" name="Google Shape;160;p28"/>
          <p:cNvPicPr preferRelativeResize="0"/>
          <p:nvPr/>
        </p:nvPicPr>
        <p:blipFill>
          <a:blip r:embed="rId5">
            <a:alphaModFix/>
          </a:blip>
          <a:stretch>
            <a:fillRect/>
          </a:stretch>
        </p:blipFill>
        <p:spPr>
          <a:xfrm>
            <a:off x="5386088" y="1510240"/>
            <a:ext cx="396676" cy="396676"/>
          </a:xfrm>
          <a:prstGeom prst="rect">
            <a:avLst/>
          </a:prstGeom>
          <a:noFill/>
          <a:ln>
            <a:noFill/>
          </a:ln>
        </p:spPr>
      </p:pic>
      <p:sp>
        <p:nvSpPr>
          <p:cNvPr id="161" name="Google Shape;161;p28"/>
          <p:cNvSpPr txBox="1"/>
          <p:nvPr/>
        </p:nvSpPr>
        <p:spPr>
          <a:xfrm>
            <a:off x="2268775" y="1462300"/>
            <a:ext cx="2047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5DA8DD"/>
                </a:solidFill>
              </a:rPr>
              <a:t>SchoolSimsPD</a:t>
            </a:r>
            <a:endParaRPr b="1" sz="2000">
              <a:solidFill>
                <a:srgbClr val="5DA8DD"/>
              </a:solidFill>
            </a:endParaRPr>
          </a:p>
        </p:txBody>
      </p:sp>
      <p:sp>
        <p:nvSpPr>
          <p:cNvPr id="162" name="Google Shape;162;p28"/>
          <p:cNvSpPr txBox="1"/>
          <p:nvPr/>
        </p:nvSpPr>
        <p:spPr>
          <a:xfrm>
            <a:off x="5782788" y="1462288"/>
            <a:ext cx="1672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0274B3"/>
                </a:solidFill>
              </a:rPr>
              <a:t>SchoolSims</a:t>
            </a:r>
            <a:endParaRPr b="1" sz="2000">
              <a:solidFill>
                <a:srgbClr val="0274B3"/>
              </a:solidFill>
            </a:endParaRPr>
          </a:p>
        </p:txBody>
      </p:sp>
      <p:pic>
        <p:nvPicPr>
          <p:cNvPr id="163" name="Google Shape;163;p28"/>
          <p:cNvPicPr preferRelativeResize="0"/>
          <p:nvPr/>
        </p:nvPicPr>
        <p:blipFill>
          <a:blip r:embed="rId6">
            <a:alphaModFix/>
          </a:blip>
          <a:stretch>
            <a:fillRect/>
          </a:stretch>
        </p:blipFill>
        <p:spPr>
          <a:xfrm>
            <a:off x="2490900" y="2074838"/>
            <a:ext cx="1018250" cy="1018250"/>
          </a:xfrm>
          <a:prstGeom prst="rect">
            <a:avLst/>
          </a:prstGeom>
          <a:noFill/>
          <a:ln>
            <a:noFill/>
          </a:ln>
        </p:spPr>
      </p:pic>
      <p:pic>
        <p:nvPicPr>
          <p:cNvPr id="164" name="Google Shape;164;p28"/>
          <p:cNvPicPr preferRelativeResize="0"/>
          <p:nvPr/>
        </p:nvPicPr>
        <p:blipFill>
          <a:blip r:embed="rId7">
            <a:alphaModFix/>
          </a:blip>
          <a:stretch>
            <a:fillRect/>
          </a:stretch>
        </p:blipFill>
        <p:spPr>
          <a:xfrm>
            <a:off x="5908425" y="2074838"/>
            <a:ext cx="1018250" cy="1018250"/>
          </a:xfrm>
          <a:prstGeom prst="rect">
            <a:avLst/>
          </a:prstGeom>
          <a:noFill/>
          <a:ln>
            <a:noFill/>
          </a:ln>
        </p:spPr>
      </p:pic>
      <p:pic>
        <p:nvPicPr>
          <p:cNvPr id="165" name="Google Shape;165;p28"/>
          <p:cNvPicPr preferRelativeResize="0"/>
          <p:nvPr/>
        </p:nvPicPr>
        <p:blipFill>
          <a:blip r:embed="rId8">
            <a:alphaModFix/>
          </a:blip>
          <a:stretch>
            <a:fillRect/>
          </a:stretch>
        </p:blipFill>
        <p:spPr>
          <a:xfrm>
            <a:off x="2972223" y="2780275"/>
            <a:ext cx="3199550" cy="1676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5"/>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6"/>
          <p:cNvPicPr preferRelativeResize="0"/>
          <p:nvPr/>
        </p:nvPicPr>
        <p:blipFill>
          <a:blip r:embed="rId3">
            <a:alphaModFix/>
          </a:blip>
          <a:stretch>
            <a:fillRect/>
          </a:stretch>
        </p:blipFill>
        <p:spPr>
          <a:xfrm>
            <a:off x="2654592" y="1731775"/>
            <a:ext cx="1679925" cy="1679925"/>
          </a:xfrm>
          <a:prstGeom prst="rect">
            <a:avLst/>
          </a:prstGeom>
          <a:noFill/>
          <a:ln>
            <a:noFill/>
          </a:ln>
        </p:spPr>
      </p:pic>
      <p:sp>
        <p:nvSpPr>
          <p:cNvPr id="70" name="Google Shape;70;p16"/>
          <p:cNvSpPr txBox="1"/>
          <p:nvPr/>
        </p:nvSpPr>
        <p:spPr>
          <a:xfrm>
            <a:off x="4334517" y="2094588"/>
            <a:ext cx="21549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None/>
            </a:pPr>
            <a:r>
              <a:rPr b="1" lang="en" sz="1200">
                <a:solidFill>
                  <a:srgbClr val="2E2B31"/>
                </a:solidFill>
              </a:rPr>
              <a:t>Ken Spero</a:t>
            </a:r>
            <a:endParaRPr b="1" sz="1200">
              <a:solidFill>
                <a:srgbClr val="2E2B31"/>
              </a:solidFill>
            </a:endParaRPr>
          </a:p>
          <a:p>
            <a:pPr indent="0" lvl="0" marL="0" marR="0" rtl="0" algn="l">
              <a:lnSpc>
                <a:spcPct val="100000"/>
              </a:lnSpc>
              <a:spcBef>
                <a:spcPts val="1200"/>
              </a:spcBef>
              <a:spcAft>
                <a:spcPts val="0"/>
              </a:spcAft>
              <a:buNone/>
            </a:pPr>
            <a:r>
              <a:rPr i="1" lang="en" sz="1200">
                <a:solidFill>
                  <a:srgbClr val="2E2B31"/>
                </a:solidFill>
              </a:rPr>
              <a:t>President &amp; Co-Founder</a:t>
            </a:r>
            <a:endParaRPr i="1" sz="1200">
              <a:solidFill>
                <a:srgbClr val="2E2B31"/>
              </a:solidFill>
            </a:endParaRPr>
          </a:p>
          <a:p>
            <a:pPr indent="0" lvl="0" marL="0" marR="0" rtl="0" algn="l">
              <a:lnSpc>
                <a:spcPct val="100000"/>
              </a:lnSpc>
              <a:spcBef>
                <a:spcPts val="1200"/>
              </a:spcBef>
              <a:spcAft>
                <a:spcPts val="0"/>
              </a:spcAft>
              <a:buNone/>
            </a:pPr>
            <a:r>
              <a:rPr b="1" lang="en" sz="1200">
                <a:solidFill>
                  <a:srgbClr val="2E2B31"/>
                </a:solidFill>
              </a:rPr>
              <a:t>kspero@schoolsims.com</a:t>
            </a:r>
            <a:endParaRPr b="1" sz="1200">
              <a:solidFill>
                <a:srgbClr val="2E2B31"/>
              </a:solidFill>
            </a:endParaRPr>
          </a:p>
        </p:txBody>
      </p:sp>
      <p:pic>
        <p:nvPicPr>
          <p:cNvPr id="71" name="Google Shape;71;p16"/>
          <p:cNvPicPr preferRelativeResize="0"/>
          <p:nvPr/>
        </p:nvPicPr>
        <p:blipFill>
          <a:blip r:embed="rId4">
            <a:alphaModFix/>
          </a:blip>
          <a:stretch>
            <a:fillRect/>
          </a:stretch>
        </p:blipFill>
        <p:spPr>
          <a:xfrm>
            <a:off x="179517" y="147942"/>
            <a:ext cx="2451323" cy="501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1200"/>
              </a:spcAft>
              <a:buNone/>
            </a:pPr>
            <a:r>
              <a:rPr b="1" lang="en" sz="2600">
                <a:highlight>
                  <a:srgbClr val="FFFFFF"/>
                </a:highlight>
              </a:rPr>
              <a:t>SchoolSims: Sims Impact Review</a:t>
            </a:r>
            <a:endParaRPr/>
          </a:p>
        </p:txBody>
      </p:sp>
      <p:sp>
        <p:nvSpPr>
          <p:cNvPr id="77" name="Google Shape;77;p17"/>
          <p:cNvSpPr txBox="1"/>
          <p:nvPr>
            <p:ph idx="1" type="body"/>
          </p:nvPr>
        </p:nvSpPr>
        <p:spPr>
          <a:xfrm>
            <a:off x="357625" y="560525"/>
            <a:ext cx="8520600" cy="4125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300">
                <a:solidFill>
                  <a:schemeClr val="dk1"/>
                </a:solidFill>
                <a:latin typeface="Calibri"/>
                <a:ea typeface="Calibri"/>
                <a:cs typeface="Calibri"/>
                <a:sym typeface="Calibri"/>
              </a:rPr>
              <a:t>Alma Advisory Group</a:t>
            </a:r>
            <a:r>
              <a:rPr lang="en" sz="1300">
                <a:solidFill>
                  <a:schemeClr val="dk1"/>
                </a:solidFill>
                <a:latin typeface="Calibri"/>
                <a:ea typeface="Calibri"/>
                <a:cs typeface="Calibri"/>
                <a:sym typeface="Calibri"/>
              </a:rPr>
              <a:t> carried out interviews with administrators from each user group and administered an on-line survey to 121 SIMs training facilitators and participants. Capturing information from these three constituencies allowed for the inclusion of different yet interrelated perspectives. Five user groups participated in the review. Their length of experience using the SIM was the primary criteria for inclusion in the study. Administrators, training facilitators and participants from three school districts, a state department of education and a state devel principal and supervisor association participated in the study. The study yielded the following select findings:</a:t>
            </a:r>
            <a:endParaRPr sz="1300">
              <a:solidFill>
                <a:schemeClr val="dk1"/>
              </a:solidFill>
              <a:latin typeface="Calibri"/>
              <a:ea typeface="Calibri"/>
              <a:cs typeface="Calibri"/>
              <a:sym typeface="Calibri"/>
            </a:endParaRPr>
          </a:p>
          <a:p>
            <a:pPr indent="-311150" lvl="0" marL="457200" rtl="0" algn="l">
              <a:spcBef>
                <a:spcPts val="1200"/>
              </a:spcBef>
              <a:spcAft>
                <a:spcPts val="0"/>
              </a:spcAft>
              <a:buClr>
                <a:schemeClr val="dk1"/>
              </a:buClr>
              <a:buSzPts val="1300"/>
              <a:buAutoNum type="arabicPeriod"/>
            </a:pPr>
            <a:r>
              <a:rPr b="1" lang="en" sz="1300">
                <a:solidFill>
                  <a:schemeClr val="dk1"/>
                </a:solidFill>
                <a:latin typeface="Calibri"/>
                <a:ea typeface="Calibri"/>
                <a:cs typeface="Calibri"/>
                <a:sym typeface="Calibri"/>
              </a:rPr>
              <a:t>All groups report that the SIMs provide opportunities for rich discussions and provide a “sandbox” for aspiring leaders to experiment with making decisions in a safe environment.</a:t>
            </a:r>
            <a:endParaRPr b="1" sz="1300">
              <a:solidFill>
                <a:schemeClr val="dk1"/>
              </a:solidFill>
              <a:latin typeface="Calibri"/>
              <a:ea typeface="Calibri"/>
              <a:cs typeface="Calibri"/>
              <a:sym typeface="Calibri"/>
            </a:endParaRPr>
          </a:p>
          <a:p>
            <a:pPr indent="-311150" lvl="0" marL="457200" rtl="0" algn="l">
              <a:spcBef>
                <a:spcPts val="0"/>
              </a:spcBef>
              <a:spcAft>
                <a:spcPts val="0"/>
              </a:spcAft>
              <a:buClr>
                <a:schemeClr val="dk1"/>
              </a:buClr>
              <a:buSzPts val="1300"/>
              <a:buAutoNum type="arabicPeriod"/>
            </a:pPr>
            <a:r>
              <a:rPr b="1" lang="en" sz="1300">
                <a:solidFill>
                  <a:schemeClr val="dk1"/>
                </a:solidFill>
                <a:latin typeface="Calibri"/>
                <a:ea typeface="Calibri"/>
                <a:cs typeface="Calibri"/>
                <a:sym typeface="Calibri"/>
              </a:rPr>
              <a:t>The theory of action is that taking the SIMs will improve school leaders’ ability to successfully handle similar situations when they emerge, and will also help them make better decisions overall by 1) increasing awareness of the potential (negative) results certain decisions and 2) modelling reflective decision making. Responses from program administrators as well as the facilitators and participants support this theory.</a:t>
            </a:r>
            <a:endParaRPr b="1" sz="1300">
              <a:solidFill>
                <a:schemeClr val="dk1"/>
              </a:solidFill>
              <a:latin typeface="Calibri"/>
              <a:ea typeface="Calibri"/>
              <a:cs typeface="Calibri"/>
              <a:sym typeface="Calibri"/>
            </a:endParaRPr>
          </a:p>
          <a:p>
            <a:pPr indent="-311150" lvl="0" marL="457200" rtl="0" algn="l">
              <a:spcBef>
                <a:spcPts val="0"/>
              </a:spcBef>
              <a:spcAft>
                <a:spcPts val="0"/>
              </a:spcAft>
              <a:buClr>
                <a:schemeClr val="dk1"/>
              </a:buClr>
              <a:buSzPts val="1300"/>
              <a:buAutoNum type="arabicPeriod"/>
            </a:pPr>
            <a:r>
              <a:rPr b="1" lang="en" sz="1300">
                <a:solidFill>
                  <a:schemeClr val="dk1"/>
                </a:solidFill>
                <a:latin typeface="Calibri"/>
                <a:ea typeface="Calibri"/>
                <a:cs typeface="Calibri"/>
                <a:sym typeface="Calibri"/>
              </a:rPr>
              <a:t>Administrators reported that the SIMs were well-aligned to their standards. Survey responses from facilitators and participants support this finding.</a:t>
            </a:r>
            <a:endParaRPr b="1" sz="1300">
              <a:solidFill>
                <a:schemeClr val="dk1"/>
              </a:solidFill>
              <a:latin typeface="Calibri"/>
              <a:ea typeface="Calibri"/>
              <a:cs typeface="Calibri"/>
              <a:sym typeface="Calibri"/>
            </a:endParaRPr>
          </a:p>
          <a:p>
            <a:pPr indent="-311150" lvl="0" marL="457200" rtl="0" algn="l">
              <a:spcBef>
                <a:spcPts val="0"/>
              </a:spcBef>
              <a:spcAft>
                <a:spcPts val="0"/>
              </a:spcAft>
              <a:buClr>
                <a:schemeClr val="dk1"/>
              </a:buClr>
              <a:buSzPts val="1300"/>
              <a:buAutoNum type="arabicPeriod"/>
            </a:pPr>
            <a:r>
              <a:rPr b="1" lang="en" sz="1300">
                <a:solidFill>
                  <a:schemeClr val="dk1"/>
                </a:solidFill>
                <a:latin typeface="Calibri"/>
                <a:ea typeface="Calibri"/>
                <a:cs typeface="Calibri"/>
                <a:sym typeface="Calibri"/>
              </a:rPr>
              <a:t>There is consensus across groups that SIMs engage participants in the material and that participants learn as much or more when using the SIMs compared to other professional development, and there is near universal satisfaction with the SIMs.</a:t>
            </a:r>
            <a:endParaRPr b="1" sz="1300">
              <a:solidFill>
                <a:schemeClr val="dk1"/>
              </a:solidFill>
              <a:latin typeface="Calibri"/>
              <a:ea typeface="Calibri"/>
              <a:cs typeface="Calibri"/>
              <a:sym typeface="Calibri"/>
            </a:endParaRPr>
          </a:p>
          <a:p>
            <a:pPr indent="-311150" lvl="0" marL="457200" rtl="0" algn="l">
              <a:spcBef>
                <a:spcPts val="0"/>
              </a:spcBef>
              <a:spcAft>
                <a:spcPts val="0"/>
              </a:spcAft>
              <a:buClr>
                <a:schemeClr val="dk1"/>
              </a:buClr>
              <a:buSzPts val="1300"/>
              <a:buFont typeface="Calibri"/>
              <a:buAutoNum type="arabicPeriod"/>
            </a:pPr>
            <a:r>
              <a:rPr b="1" lang="en" sz="1300">
                <a:solidFill>
                  <a:schemeClr val="dk1"/>
                </a:solidFill>
                <a:latin typeface="Calibri"/>
                <a:ea typeface="Calibri"/>
                <a:cs typeface="Calibri"/>
                <a:sym typeface="Calibri"/>
              </a:rPr>
              <a:t>Lastly, the Sims were mapped to the EDC Quality Measures Rubric and the Project Based Learning Framework</a:t>
            </a:r>
            <a:endParaRPr b="1" sz="13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8"/>
          <p:cNvSpPr txBox="1"/>
          <p:nvPr/>
        </p:nvSpPr>
        <p:spPr>
          <a:xfrm>
            <a:off x="1826058" y="424025"/>
            <a:ext cx="4083000" cy="153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None/>
            </a:pPr>
            <a:r>
              <a:rPr b="1" lang="en">
                <a:solidFill>
                  <a:srgbClr val="2E2B31"/>
                </a:solidFill>
              </a:rPr>
              <a:t>Sara Dexter, Ed.D.</a:t>
            </a:r>
            <a:endParaRPr b="1">
              <a:solidFill>
                <a:srgbClr val="2E2B31"/>
              </a:solidFill>
            </a:endParaRPr>
          </a:p>
          <a:p>
            <a:pPr indent="0" lvl="0" marL="0" marR="0" rtl="0" algn="l">
              <a:lnSpc>
                <a:spcPct val="100000"/>
              </a:lnSpc>
              <a:spcBef>
                <a:spcPts val="1200"/>
              </a:spcBef>
              <a:spcAft>
                <a:spcPts val="0"/>
              </a:spcAft>
              <a:buNone/>
            </a:pPr>
            <a:r>
              <a:rPr i="1" lang="en" sz="1200">
                <a:solidFill>
                  <a:srgbClr val="2E2B31"/>
                </a:solidFill>
              </a:rPr>
              <a:t>Associate Professor, Administration &amp; Supervision, Department of Leadership, Foundations &amp; Policy</a:t>
            </a:r>
            <a:endParaRPr i="1" sz="1200">
              <a:solidFill>
                <a:srgbClr val="2E2B31"/>
              </a:solidFill>
            </a:endParaRPr>
          </a:p>
          <a:p>
            <a:pPr indent="0" lvl="0" marL="0" marR="0" rtl="0" algn="l">
              <a:lnSpc>
                <a:spcPct val="100000"/>
              </a:lnSpc>
              <a:spcBef>
                <a:spcPts val="1200"/>
              </a:spcBef>
              <a:spcAft>
                <a:spcPts val="0"/>
              </a:spcAft>
              <a:buNone/>
            </a:pPr>
            <a:r>
              <a:rPr i="1" lang="en" sz="1200">
                <a:solidFill>
                  <a:srgbClr val="2E2B31"/>
                </a:solidFill>
              </a:rPr>
              <a:t>Co-Director, CASTLE of UCEA (Center for the Advanced Study of Technology in Leadership Education, of the University Council of Educational Administration)</a:t>
            </a:r>
            <a:endParaRPr i="1" sz="1200">
              <a:solidFill>
                <a:srgbClr val="2E2B31"/>
              </a:solidFill>
            </a:endParaRPr>
          </a:p>
        </p:txBody>
      </p:sp>
      <p:sp>
        <p:nvSpPr>
          <p:cNvPr id="83" name="Google Shape;83;p18"/>
          <p:cNvSpPr txBox="1"/>
          <p:nvPr/>
        </p:nvSpPr>
        <p:spPr>
          <a:xfrm>
            <a:off x="293600" y="2156250"/>
            <a:ext cx="8219400" cy="2508900"/>
          </a:xfrm>
          <a:prstGeom prst="rect">
            <a:avLst/>
          </a:prstGeom>
          <a:noFill/>
          <a:ln>
            <a:noFill/>
          </a:ln>
        </p:spPr>
        <p:txBody>
          <a:bodyPr anchorCtr="0" anchor="t" bIns="45700" lIns="171450" spcFirstLastPara="1" rIns="91425" wrap="square" tIns="45700">
            <a:spAutoFit/>
          </a:bodyPr>
          <a:lstStyle/>
          <a:p>
            <a:pPr indent="0" lvl="0" marL="0" rtl="0" algn="l">
              <a:spcBef>
                <a:spcPts val="1200"/>
              </a:spcBef>
              <a:spcAft>
                <a:spcPts val="0"/>
              </a:spcAft>
              <a:buNone/>
            </a:pPr>
            <a:r>
              <a:rPr b="1" lang="en" sz="1200">
                <a:solidFill>
                  <a:srgbClr val="2E2B31"/>
                </a:solidFill>
              </a:rPr>
              <a:t>What are some of your findings from your research involving simulations?</a:t>
            </a:r>
            <a:endParaRPr b="1" sz="1200">
              <a:solidFill>
                <a:srgbClr val="2E2B31"/>
              </a:solidFill>
            </a:endParaRPr>
          </a:p>
          <a:p>
            <a:pPr indent="-304800" lvl="0" marL="171450" marR="0" rtl="0" algn="l">
              <a:lnSpc>
                <a:spcPct val="100000"/>
              </a:lnSpc>
              <a:spcBef>
                <a:spcPts val="0"/>
              </a:spcBef>
              <a:spcAft>
                <a:spcPts val="0"/>
              </a:spcAft>
              <a:buClr>
                <a:schemeClr val="dk1"/>
              </a:buClr>
              <a:buSzPts val="1200"/>
              <a:buFont typeface="Times New Roman"/>
              <a:buChar char="●"/>
            </a:pPr>
            <a:r>
              <a:rPr lang="en" sz="1200" u="sng">
                <a:solidFill>
                  <a:schemeClr val="dk1"/>
                </a:solidFill>
                <a:latin typeface="Times New Roman"/>
                <a:ea typeface="Times New Roman"/>
                <a:cs typeface="Times New Roman"/>
                <a:sym typeface="Times New Roman"/>
              </a:rPr>
              <a:t>Pt 3</a:t>
            </a:r>
            <a:r>
              <a:rPr lang="en" sz="1200">
                <a:solidFill>
                  <a:schemeClr val="dk1"/>
                </a:solidFill>
                <a:latin typeface="Times New Roman"/>
                <a:ea typeface="Times New Roman"/>
                <a:cs typeface="Times New Roman"/>
                <a:sym typeface="Times New Roman"/>
              </a:rPr>
              <a:t>: </a:t>
            </a:r>
            <a:r>
              <a:rPr lang="en" sz="1200">
                <a:solidFill>
                  <a:schemeClr val="dk1"/>
                </a:solidFill>
                <a:latin typeface="Times New Roman"/>
                <a:ea typeface="Times New Roman"/>
                <a:cs typeface="Times New Roman"/>
                <a:sym typeface="Times New Roman"/>
              </a:rPr>
              <a:t>Dexter, S., Moraguez, D., Clement, D. &amp; Thornton, M. (2022, November). </a:t>
            </a:r>
            <a:r>
              <a:rPr i="1" lang="en" sz="1200">
                <a:solidFill>
                  <a:schemeClr val="dk1"/>
                </a:solidFill>
                <a:latin typeface="Times New Roman"/>
                <a:ea typeface="Times New Roman"/>
                <a:cs typeface="Times New Roman"/>
                <a:sym typeface="Times New Roman"/>
              </a:rPr>
              <a:t>Assessing and Building Pre-service Leadership Decision Making Self Efficacy.</a:t>
            </a:r>
            <a:r>
              <a:rPr lang="en" sz="1200">
                <a:solidFill>
                  <a:schemeClr val="dk1"/>
                </a:solidFill>
                <a:latin typeface="Times New Roman"/>
                <a:ea typeface="Times New Roman"/>
                <a:cs typeface="Times New Roman"/>
                <a:sym typeface="Times New Roman"/>
              </a:rPr>
              <a:t> Paper to be presented at the annual conference of the University Council for Educational Administration, Seattle, WA</a:t>
            </a:r>
            <a:endParaRPr sz="1200">
              <a:solidFill>
                <a:schemeClr val="dk1"/>
              </a:solidFill>
              <a:latin typeface="Times New Roman"/>
              <a:ea typeface="Times New Roman"/>
              <a:cs typeface="Times New Roman"/>
              <a:sym typeface="Times New Roman"/>
            </a:endParaRPr>
          </a:p>
          <a:p>
            <a:pPr indent="-247650" lvl="0" marL="171450" rtl="0" algn="l">
              <a:spcBef>
                <a:spcPts val="1000"/>
              </a:spcBef>
              <a:spcAft>
                <a:spcPts val="0"/>
              </a:spcAft>
              <a:buClr>
                <a:schemeClr val="dk1"/>
              </a:buClr>
              <a:buSzPts val="1200"/>
              <a:buFont typeface="Times New Roman"/>
              <a:buChar char="●"/>
            </a:pPr>
            <a:r>
              <a:rPr lang="en" sz="1200" u="sng">
                <a:solidFill>
                  <a:schemeClr val="dk1"/>
                </a:solidFill>
                <a:latin typeface="Times New Roman"/>
                <a:ea typeface="Times New Roman"/>
                <a:cs typeface="Times New Roman"/>
                <a:sym typeface="Times New Roman"/>
              </a:rPr>
              <a:t>Pt 2</a:t>
            </a:r>
            <a:r>
              <a:rPr lang="en" sz="1200">
                <a:solidFill>
                  <a:schemeClr val="dk1"/>
                </a:solidFill>
                <a:latin typeface="Times New Roman"/>
                <a:ea typeface="Times New Roman"/>
                <a:cs typeface="Times New Roman"/>
                <a:sym typeface="Times New Roman"/>
              </a:rPr>
              <a:t>: Clement, D., Moraguez, D., Thornton, M., &amp; Dexter, S. (2021, November). </a:t>
            </a:r>
            <a:r>
              <a:rPr i="1" lang="en" sz="1200">
                <a:solidFill>
                  <a:schemeClr val="dk1"/>
                </a:solidFill>
                <a:latin typeface="Times New Roman"/>
                <a:ea typeface="Times New Roman"/>
                <a:cs typeface="Times New Roman"/>
                <a:sym typeface="Times New Roman"/>
              </a:rPr>
              <a:t>Instructional Considerations for Implementing Sims in Educational Leadership Preparation</a:t>
            </a:r>
            <a:r>
              <a:rPr lang="en" sz="1200">
                <a:solidFill>
                  <a:schemeClr val="dk1"/>
                </a:solidFill>
                <a:latin typeface="Times New Roman"/>
                <a:ea typeface="Times New Roman"/>
                <a:cs typeface="Times New Roman"/>
                <a:sym typeface="Times New Roman"/>
              </a:rPr>
              <a:t>.  Paper presented at the annual conference of the University Council for Educational Administration, Columbus, OH.</a:t>
            </a:r>
            <a:endParaRPr sz="1200">
              <a:solidFill>
                <a:schemeClr val="dk1"/>
              </a:solidFill>
              <a:latin typeface="Times New Roman"/>
              <a:ea typeface="Times New Roman"/>
              <a:cs typeface="Times New Roman"/>
              <a:sym typeface="Times New Roman"/>
            </a:endParaRPr>
          </a:p>
          <a:p>
            <a:pPr indent="-304800" lvl="0" marL="171450" rtl="0" algn="l">
              <a:lnSpc>
                <a:spcPct val="100000"/>
              </a:lnSpc>
              <a:spcBef>
                <a:spcPts val="1000"/>
              </a:spcBef>
              <a:spcAft>
                <a:spcPts val="0"/>
              </a:spcAft>
              <a:buClr>
                <a:schemeClr val="dk1"/>
              </a:buClr>
              <a:buSzPts val="1200"/>
              <a:buFont typeface="Times New Roman"/>
              <a:buChar char="●"/>
            </a:pPr>
            <a:r>
              <a:rPr lang="en" sz="1200" u="sng">
                <a:solidFill>
                  <a:schemeClr val="dk1"/>
                </a:solidFill>
                <a:latin typeface="Times New Roman"/>
                <a:ea typeface="Times New Roman"/>
                <a:cs typeface="Times New Roman"/>
                <a:sym typeface="Times New Roman"/>
              </a:rPr>
              <a:t>Pt 1:</a:t>
            </a:r>
            <a:r>
              <a:rPr lang="en" sz="1200">
                <a:solidFill>
                  <a:schemeClr val="dk1"/>
                </a:solidFill>
                <a:latin typeface="Times New Roman"/>
                <a:ea typeface="Times New Roman"/>
                <a:cs typeface="Times New Roman"/>
                <a:sym typeface="Times New Roman"/>
              </a:rPr>
              <a:t> Dexter, S., Moraquez, D. &amp; Clement, D. (2022), Pedagogical Gaps in the Bridge from Classroom to Field for Pre-Service </a:t>
            </a:r>
            <a:r>
              <a:rPr lang="en" sz="1200">
                <a:solidFill>
                  <a:schemeClr val="dk1"/>
                </a:solidFill>
                <a:latin typeface="Times New Roman"/>
                <a:ea typeface="Times New Roman"/>
                <a:cs typeface="Times New Roman"/>
                <a:sym typeface="Times New Roman"/>
              </a:rPr>
              <a:t>Pr</a:t>
            </a:r>
            <a:r>
              <a:rPr lang="en" sz="1200">
                <a:solidFill>
                  <a:schemeClr val="dk1"/>
                </a:solidFill>
                <a:latin typeface="Times New Roman"/>
                <a:ea typeface="Times New Roman"/>
                <a:cs typeface="Times New Roman"/>
                <a:sym typeface="Times New Roman"/>
              </a:rPr>
              <a:t>incipal Competency Development, </a:t>
            </a:r>
            <a:r>
              <a:rPr i="1" lang="en" sz="1200">
                <a:solidFill>
                  <a:schemeClr val="dk1"/>
                </a:solidFill>
                <a:latin typeface="Times New Roman"/>
                <a:ea typeface="Times New Roman"/>
                <a:cs typeface="Times New Roman"/>
                <a:sym typeface="Times New Roman"/>
              </a:rPr>
              <a:t>Journal of Educational Administration, 60 (5), 473-492</a:t>
            </a:r>
            <a:r>
              <a:rPr lang="en" sz="1200">
                <a:solidFill>
                  <a:schemeClr val="dk1"/>
                </a:solidFill>
                <a:highlight>
                  <a:srgbClr val="FFFFFF"/>
                </a:highlight>
                <a:latin typeface="Times New Roman"/>
                <a:ea typeface="Times New Roman"/>
                <a:cs typeface="Times New Roman"/>
                <a:sym typeface="Times New Roman"/>
              </a:rPr>
              <a:t>. </a:t>
            </a:r>
            <a:endParaRPr sz="300">
              <a:solidFill>
                <a:schemeClr val="dk1"/>
              </a:solidFill>
              <a:highlight>
                <a:srgbClr val="FFFFFF"/>
              </a:highlight>
              <a:latin typeface="Times New Roman"/>
              <a:ea typeface="Times New Roman"/>
              <a:cs typeface="Times New Roman"/>
              <a:sym typeface="Times New Roman"/>
            </a:endParaRPr>
          </a:p>
          <a:p>
            <a:pPr indent="-304800" lvl="0" marL="171450" rtl="0" algn="l">
              <a:lnSpc>
                <a:spcPct val="100000"/>
              </a:lnSpc>
              <a:spcBef>
                <a:spcPts val="1000"/>
              </a:spcBef>
              <a:spcAft>
                <a:spcPts val="1000"/>
              </a:spcAft>
              <a:buClr>
                <a:schemeClr val="dk1"/>
              </a:buClr>
              <a:buSzPts val="1200"/>
              <a:buFont typeface="Times New Roman"/>
              <a:buChar char="●"/>
            </a:pPr>
            <a:r>
              <a:rPr lang="en" sz="1200" u="sng">
                <a:solidFill>
                  <a:schemeClr val="dk1"/>
                </a:solidFill>
                <a:latin typeface="Times New Roman"/>
                <a:ea typeface="Times New Roman"/>
                <a:cs typeface="Times New Roman"/>
                <a:sym typeface="Times New Roman"/>
              </a:rPr>
              <a:t>Typology</a:t>
            </a:r>
            <a:r>
              <a:rPr lang="en" sz="1200">
                <a:solidFill>
                  <a:schemeClr val="dk1"/>
                </a:solidFill>
                <a:latin typeface="Times New Roman"/>
                <a:ea typeface="Times New Roman"/>
                <a:cs typeface="Times New Roman"/>
                <a:sym typeface="Times New Roman"/>
              </a:rPr>
              <a:t>: Dexter, S., Clement, D., Moraguez, D., &amp; Watson, G. S. (2020).</a:t>
            </a:r>
            <a:r>
              <a:rPr b="1" lang="en" sz="1200">
                <a:solidFill>
                  <a:schemeClr val="dk1"/>
                </a:solidFill>
                <a:latin typeface="Times New Roman"/>
                <a:ea typeface="Times New Roman"/>
                <a:cs typeface="Times New Roman"/>
                <a:sym typeface="Times New Roman"/>
              </a:rPr>
              <a:t> </a:t>
            </a:r>
            <a:r>
              <a:rPr lang="en" sz="1200">
                <a:solidFill>
                  <a:schemeClr val="dk1"/>
                </a:solidFill>
                <a:latin typeface="Times New Roman"/>
                <a:ea typeface="Times New Roman"/>
                <a:cs typeface="Times New Roman"/>
                <a:sym typeface="Times New Roman"/>
              </a:rPr>
              <a:t>(Inter)Active Learning Tools and Pedagogical Strategies in Educational Leadership Preparation. </a:t>
            </a:r>
            <a:r>
              <a:rPr i="1" lang="en" sz="1200">
                <a:solidFill>
                  <a:schemeClr val="dk1"/>
                </a:solidFill>
                <a:latin typeface="Times New Roman"/>
                <a:ea typeface="Times New Roman"/>
                <a:cs typeface="Times New Roman"/>
                <a:sym typeface="Times New Roman"/>
              </a:rPr>
              <a:t>Journal of Research on Leadership Education</a:t>
            </a:r>
            <a:r>
              <a:rPr lang="en" sz="1200">
                <a:solidFill>
                  <a:schemeClr val="dk1"/>
                </a:solidFill>
                <a:latin typeface="Times New Roman"/>
                <a:ea typeface="Times New Roman"/>
                <a:cs typeface="Times New Roman"/>
                <a:sym typeface="Times New Roman"/>
              </a:rPr>
              <a:t>, 15 (3), 173-191. </a:t>
            </a:r>
            <a:endParaRPr b="1" sz="1200">
              <a:solidFill>
                <a:srgbClr val="2E2B31"/>
              </a:solidFill>
            </a:endParaRPr>
          </a:p>
        </p:txBody>
      </p:sp>
      <p:pic>
        <p:nvPicPr>
          <p:cNvPr id="84" name="Google Shape;84;p18"/>
          <p:cNvPicPr preferRelativeResize="0"/>
          <p:nvPr/>
        </p:nvPicPr>
        <p:blipFill>
          <a:blip r:embed="rId3">
            <a:alphaModFix/>
          </a:blip>
          <a:stretch>
            <a:fillRect/>
          </a:stretch>
        </p:blipFill>
        <p:spPr>
          <a:xfrm>
            <a:off x="5857877" y="121025"/>
            <a:ext cx="3102449" cy="1745124"/>
          </a:xfrm>
          <a:prstGeom prst="rect">
            <a:avLst/>
          </a:prstGeom>
          <a:noFill/>
          <a:ln>
            <a:noFill/>
          </a:ln>
        </p:spPr>
      </p:pic>
      <p:pic>
        <p:nvPicPr>
          <p:cNvPr id="85" name="Google Shape;85;p18"/>
          <p:cNvPicPr preferRelativeResize="0"/>
          <p:nvPr/>
        </p:nvPicPr>
        <p:blipFill>
          <a:blip r:embed="rId4">
            <a:alphaModFix/>
          </a:blip>
          <a:stretch>
            <a:fillRect/>
          </a:stretch>
        </p:blipFill>
        <p:spPr>
          <a:xfrm>
            <a:off x="133675" y="121025"/>
            <a:ext cx="1449875" cy="1449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nvSpPr>
        <p:spPr>
          <a:xfrm>
            <a:off x="1803175" y="277450"/>
            <a:ext cx="4153200" cy="169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None/>
            </a:pPr>
            <a:r>
              <a:rPr b="1" lang="en">
                <a:solidFill>
                  <a:srgbClr val="2E2B31"/>
                </a:solidFill>
              </a:rPr>
              <a:t>Jennifer Bailey, Ed.D.</a:t>
            </a:r>
            <a:endParaRPr b="1">
              <a:solidFill>
                <a:srgbClr val="2E2B31"/>
              </a:solidFill>
            </a:endParaRPr>
          </a:p>
          <a:p>
            <a:pPr indent="0" lvl="0" marL="0" marR="0" rtl="0" algn="l">
              <a:lnSpc>
                <a:spcPct val="100000"/>
              </a:lnSpc>
              <a:spcBef>
                <a:spcPts val="1200"/>
              </a:spcBef>
              <a:spcAft>
                <a:spcPts val="0"/>
              </a:spcAft>
              <a:buNone/>
            </a:pPr>
            <a:r>
              <a:rPr i="1" lang="en" sz="1200">
                <a:highlight>
                  <a:srgbClr val="FFFFFF"/>
                </a:highlight>
              </a:rPr>
              <a:t>Assistant Professor of Practice at the University of Texas at Tyler</a:t>
            </a:r>
            <a:endParaRPr i="1" sz="1200">
              <a:highlight>
                <a:srgbClr val="FFFFFF"/>
              </a:highlight>
            </a:endParaRPr>
          </a:p>
          <a:p>
            <a:pPr indent="0" lvl="0" marL="0" marR="0" rtl="0" algn="l">
              <a:lnSpc>
                <a:spcPct val="100000"/>
              </a:lnSpc>
              <a:spcBef>
                <a:spcPts val="1200"/>
              </a:spcBef>
              <a:spcAft>
                <a:spcPts val="0"/>
              </a:spcAft>
              <a:buNone/>
            </a:pPr>
            <a:r>
              <a:rPr i="1" lang="en" sz="1200">
                <a:highlight>
                  <a:srgbClr val="FFFFFF"/>
                </a:highlight>
              </a:rPr>
              <a:t>Teaches Graduate Programs for Principal Preparation and Curriculum and Instruction</a:t>
            </a:r>
            <a:endParaRPr i="1" sz="1200">
              <a:highlight>
                <a:srgbClr val="FFFFFF"/>
              </a:highlight>
            </a:endParaRPr>
          </a:p>
          <a:p>
            <a:pPr indent="0" lvl="0" marL="0" marR="0" rtl="0" algn="l">
              <a:lnSpc>
                <a:spcPct val="100000"/>
              </a:lnSpc>
              <a:spcBef>
                <a:spcPts val="1200"/>
              </a:spcBef>
              <a:spcAft>
                <a:spcPts val="0"/>
              </a:spcAft>
              <a:buNone/>
            </a:pPr>
            <a:r>
              <a:rPr i="1" lang="en" sz="1200">
                <a:highlight>
                  <a:srgbClr val="FFFFFF"/>
                </a:highlight>
              </a:rPr>
              <a:t>Former Campus Principal and Central Office Administrator</a:t>
            </a:r>
            <a:endParaRPr i="1" sz="1200">
              <a:highlight>
                <a:srgbClr val="FFFFFF"/>
              </a:highlight>
            </a:endParaRPr>
          </a:p>
        </p:txBody>
      </p:sp>
      <p:sp>
        <p:nvSpPr>
          <p:cNvPr id="91" name="Google Shape;91;p19"/>
          <p:cNvSpPr txBox="1"/>
          <p:nvPr/>
        </p:nvSpPr>
        <p:spPr>
          <a:xfrm>
            <a:off x="539700" y="2124550"/>
            <a:ext cx="8064600" cy="2769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Clr>
                <a:schemeClr val="dk1"/>
              </a:buClr>
              <a:buFont typeface="Arial"/>
              <a:buNone/>
            </a:pPr>
            <a:r>
              <a:rPr b="1" lang="en" sz="1200">
                <a:solidFill>
                  <a:srgbClr val="2E2B31"/>
                </a:solidFill>
              </a:rPr>
              <a:t>What are some of your findings from your research involving simulations?</a:t>
            </a:r>
            <a:endParaRPr sz="900"/>
          </a:p>
        </p:txBody>
      </p:sp>
      <p:pic>
        <p:nvPicPr>
          <p:cNvPr id="92" name="Google Shape;92;p19"/>
          <p:cNvPicPr preferRelativeResize="0"/>
          <p:nvPr/>
        </p:nvPicPr>
        <p:blipFill>
          <a:blip r:embed="rId3">
            <a:alphaModFix/>
          </a:blip>
          <a:stretch>
            <a:fillRect/>
          </a:stretch>
        </p:blipFill>
        <p:spPr>
          <a:xfrm>
            <a:off x="5697350" y="374500"/>
            <a:ext cx="3170426" cy="1275459"/>
          </a:xfrm>
          <a:prstGeom prst="rect">
            <a:avLst/>
          </a:prstGeom>
          <a:noFill/>
          <a:ln>
            <a:noFill/>
          </a:ln>
        </p:spPr>
      </p:pic>
      <p:pic>
        <p:nvPicPr>
          <p:cNvPr id="93" name="Google Shape;93;p19"/>
          <p:cNvPicPr preferRelativeResize="0"/>
          <p:nvPr/>
        </p:nvPicPr>
        <p:blipFill rotWithShape="1">
          <a:blip r:embed="rId4">
            <a:alphaModFix/>
          </a:blip>
          <a:srcRect b="0" l="0" r="0" t="0"/>
          <a:stretch/>
        </p:blipFill>
        <p:spPr>
          <a:xfrm>
            <a:off x="133675" y="121025"/>
            <a:ext cx="1449875" cy="1449875"/>
          </a:xfrm>
          <a:prstGeom prst="rect">
            <a:avLst/>
          </a:prstGeom>
          <a:noFill/>
          <a:ln>
            <a:noFill/>
          </a:ln>
        </p:spPr>
      </p:pic>
      <p:sp>
        <p:nvSpPr>
          <p:cNvPr id="94" name="Google Shape;94;p19"/>
          <p:cNvSpPr txBox="1"/>
          <p:nvPr/>
        </p:nvSpPr>
        <p:spPr>
          <a:xfrm>
            <a:off x="373100" y="2401450"/>
            <a:ext cx="8554200" cy="2262600"/>
          </a:xfrm>
          <a:prstGeom prst="rect">
            <a:avLst/>
          </a:prstGeom>
          <a:noFill/>
          <a:ln>
            <a:noFill/>
          </a:ln>
        </p:spPr>
        <p:txBody>
          <a:bodyPr anchorCtr="0" anchor="t" bIns="91425" lIns="91425" spcFirstLastPara="1" rIns="91425" wrap="square" tIns="91425">
            <a:spAutoFit/>
          </a:bodyPr>
          <a:lstStyle/>
          <a:p>
            <a:pPr indent="0" lvl="0" marL="158750" rtl="0" algn="l">
              <a:spcBef>
                <a:spcPts val="0"/>
              </a:spcBef>
              <a:spcAft>
                <a:spcPts val="0"/>
              </a:spcAft>
              <a:buNone/>
            </a:pPr>
            <a:r>
              <a:rPr b="1" lang="en" sz="1100">
                <a:solidFill>
                  <a:schemeClr val="dk1"/>
                </a:solidFill>
              </a:rPr>
              <a:t>Bailey, J.,</a:t>
            </a:r>
            <a:r>
              <a:rPr lang="en" sz="1100">
                <a:solidFill>
                  <a:schemeClr val="dk1"/>
                </a:solidFill>
              </a:rPr>
              <a:t> Kaiser, F., Thomas, C., Dillingham, S., Norwood, D., Smith, N., &amp; Brown, A. (2022). The Intersection of Preparation and Practice: School Leadership Learning Through Simulation. </a:t>
            </a:r>
            <a:r>
              <a:rPr i="1" lang="en" sz="1100">
                <a:solidFill>
                  <a:schemeClr val="dk1"/>
                </a:solidFill>
              </a:rPr>
              <a:t>NASSP Bulletin, 106</a:t>
            </a:r>
            <a:r>
              <a:rPr lang="en" sz="1100">
                <a:solidFill>
                  <a:schemeClr val="dk1"/>
                </a:solidFill>
              </a:rPr>
              <a:t>(3), 209-231.</a:t>
            </a:r>
            <a:endParaRPr sz="1100">
              <a:solidFill>
                <a:schemeClr val="dk1"/>
              </a:solidFill>
            </a:endParaRPr>
          </a:p>
          <a:p>
            <a:pPr indent="0" lvl="0" marL="158750" rtl="0" algn="l">
              <a:spcBef>
                <a:spcPts val="0"/>
              </a:spcBef>
              <a:spcAft>
                <a:spcPts val="0"/>
              </a:spcAft>
              <a:buNone/>
            </a:pPr>
            <a:r>
              <a:rPr lang="en" sz="1000">
                <a:solidFill>
                  <a:schemeClr val="dk1"/>
                </a:solidFill>
              </a:rPr>
              <a:t>1. Multiple surveys indicate principals are leaving the field, citing a lack of responsive professional development as a leading reason. Simulation practice may provide meaningful learning opportunities and facilitate impactful professional development for practicing principals.</a:t>
            </a:r>
            <a:endParaRPr sz="1000">
              <a:solidFill>
                <a:schemeClr val="dk1"/>
              </a:solidFill>
            </a:endParaRPr>
          </a:p>
          <a:p>
            <a:pPr indent="0" lvl="0" marL="158750" rtl="0" algn="l">
              <a:spcBef>
                <a:spcPts val="0"/>
              </a:spcBef>
              <a:spcAft>
                <a:spcPts val="0"/>
              </a:spcAft>
              <a:buNone/>
            </a:pPr>
            <a:r>
              <a:rPr lang="en" sz="1000">
                <a:solidFill>
                  <a:schemeClr val="dk1"/>
                </a:solidFill>
              </a:rPr>
              <a:t>2. Simulation provides active practice without the accountability of real-time pressures principals face, which could contribute to the development of germane load, or elaborative schemata (Cognitive Load Theory) for aspiring and practicing leaders.</a:t>
            </a:r>
            <a:endParaRPr sz="1000">
              <a:solidFill>
                <a:schemeClr val="dk1"/>
              </a:solidFill>
            </a:endParaRPr>
          </a:p>
          <a:p>
            <a:pPr indent="0" lvl="0" marL="158750" rtl="0" algn="l">
              <a:spcBef>
                <a:spcPts val="0"/>
              </a:spcBef>
              <a:spcAft>
                <a:spcPts val="0"/>
              </a:spcAft>
              <a:buNone/>
            </a:pPr>
            <a:r>
              <a:rPr lang="en" sz="1000">
                <a:solidFill>
                  <a:schemeClr val="dk1"/>
                </a:solidFill>
              </a:rPr>
              <a:t>3. There is no manual for the principalship. Attrition data suggests what we are doing is not working. We can reimagine professional development for aspiring and practicing leaders by creating a metacognitive playbook through intentional practice. </a:t>
            </a:r>
            <a:endParaRPr sz="1000">
              <a:solidFill>
                <a:schemeClr val="dk1"/>
              </a:solidFill>
            </a:endParaRPr>
          </a:p>
          <a:p>
            <a:pPr indent="0" lvl="0" marL="158750" rtl="0" algn="l">
              <a:spcBef>
                <a:spcPts val="0"/>
              </a:spcBef>
              <a:spcAft>
                <a:spcPts val="0"/>
              </a:spcAft>
              <a:buNone/>
            </a:pPr>
            <a:r>
              <a:t/>
            </a:r>
            <a:endParaRPr sz="1100">
              <a:solidFill>
                <a:schemeClr val="dk1"/>
              </a:solidFill>
            </a:endParaRPr>
          </a:p>
          <a:p>
            <a:pPr indent="0" lvl="0" marL="158750" rtl="0" algn="l">
              <a:spcBef>
                <a:spcPts val="0"/>
              </a:spcBef>
              <a:spcAft>
                <a:spcPts val="0"/>
              </a:spcAft>
              <a:buNone/>
            </a:pPr>
            <a:r>
              <a:rPr lang="en" sz="1100">
                <a:solidFill>
                  <a:schemeClr val="dk1"/>
                </a:solidFill>
              </a:rPr>
              <a:t>Working manuscript that is not submitted: (Bailey, J. Kaiser, F., &amp; Thomas, C.)</a:t>
            </a:r>
            <a:endParaRPr sz="1100">
              <a:solidFill>
                <a:schemeClr val="dk1"/>
              </a:solidFill>
            </a:endParaRPr>
          </a:p>
          <a:p>
            <a:pPr indent="0" lvl="0" marL="158750" rtl="0" algn="l">
              <a:spcBef>
                <a:spcPts val="0"/>
              </a:spcBef>
              <a:spcAft>
                <a:spcPts val="0"/>
              </a:spcAft>
              <a:buNone/>
            </a:pPr>
            <a:r>
              <a:rPr lang="en" sz="1100">
                <a:solidFill>
                  <a:schemeClr val="dk1"/>
                </a:solidFill>
              </a:rPr>
              <a:t>“You Don’t Really Get That in the Textbook:” School Leadership Learning Through Simulation, A Mixed-Method Study</a:t>
            </a:r>
            <a:endParaRPr sz="1100">
              <a:solidFill>
                <a:schemeClr val="dk1"/>
              </a:solidFill>
            </a:endParaRPr>
          </a:p>
          <a:p>
            <a:pPr indent="0" lvl="0" marL="158750" rtl="0" algn="l">
              <a:spcBef>
                <a:spcPts val="0"/>
              </a:spcBef>
              <a:spcAft>
                <a:spcPts val="0"/>
              </a:spcAft>
              <a:buNone/>
            </a:pPr>
            <a:r>
              <a:rPr lang="en" sz="1000">
                <a:solidFill>
                  <a:schemeClr val="dk1"/>
                </a:solidFill>
              </a:rPr>
              <a:t>-Increased overall efficacy and efficacy in management, instructional leadership, and moral leadership</a:t>
            </a:r>
            <a:endParaRPr sz="1000">
              <a:solidFill>
                <a:schemeClr val="dk1"/>
              </a:solidFill>
            </a:endParaRPr>
          </a:p>
          <a:p>
            <a:pPr indent="0" lvl="0" marL="158750" rtl="0" algn="l">
              <a:spcBef>
                <a:spcPts val="0"/>
              </a:spcBef>
              <a:spcAft>
                <a:spcPts val="0"/>
              </a:spcAft>
              <a:buClr>
                <a:schemeClr val="dk1"/>
              </a:buClr>
              <a:buSzPts val="1100"/>
              <a:buFont typeface="Arial"/>
              <a:buNone/>
            </a:pPr>
            <a:r>
              <a:rPr lang="en" sz="1000">
                <a:solidFill>
                  <a:schemeClr val="dk1"/>
                </a:solidFill>
              </a:rPr>
              <a:t>-Participants reported increased leadership preparedness and positive influence on metacognitive skills in decision-making</a:t>
            </a:r>
            <a:endParaRPr sz="1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nvSpPr>
        <p:spPr>
          <a:xfrm>
            <a:off x="1813650" y="396288"/>
            <a:ext cx="4075200" cy="14622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1200"/>
              </a:spcBef>
              <a:spcAft>
                <a:spcPts val="0"/>
              </a:spcAft>
              <a:buNone/>
            </a:pPr>
            <a:r>
              <a:rPr b="1" lang="en">
                <a:solidFill>
                  <a:srgbClr val="2E2B31"/>
                </a:solidFill>
              </a:rPr>
              <a:t>David De Jong, Ed.D.</a:t>
            </a:r>
            <a:endParaRPr b="1">
              <a:solidFill>
                <a:srgbClr val="2E2B31"/>
              </a:solidFill>
            </a:endParaRPr>
          </a:p>
          <a:p>
            <a:pPr indent="0" lvl="0" marL="0" rtl="0" algn="l">
              <a:spcBef>
                <a:spcPts val="1200"/>
              </a:spcBef>
              <a:spcAft>
                <a:spcPts val="0"/>
              </a:spcAft>
              <a:buNone/>
            </a:pPr>
            <a:r>
              <a:rPr i="1" lang="en" sz="1200">
                <a:solidFill>
                  <a:srgbClr val="2E2B31"/>
                </a:solidFill>
              </a:rPr>
              <a:t>Dean, College of Education at Dakota State University</a:t>
            </a:r>
            <a:endParaRPr i="1" sz="1200">
              <a:solidFill>
                <a:srgbClr val="2E2B31"/>
              </a:solidFill>
            </a:endParaRPr>
          </a:p>
          <a:p>
            <a:pPr indent="0" lvl="0" marL="0" rtl="0" algn="l">
              <a:spcBef>
                <a:spcPts val="1200"/>
              </a:spcBef>
              <a:spcAft>
                <a:spcPts val="0"/>
              </a:spcAft>
              <a:buNone/>
            </a:pPr>
            <a:r>
              <a:rPr i="1" lang="en" sz="1200">
                <a:solidFill>
                  <a:srgbClr val="2E2B31"/>
                </a:solidFill>
              </a:rPr>
              <a:t>Former Associate Professor and Chair of the Division of Educational Leadership in the School of Education at the University of South Dakota</a:t>
            </a:r>
            <a:endParaRPr i="1" sz="1200">
              <a:solidFill>
                <a:srgbClr val="2E2B31"/>
              </a:solidFill>
            </a:endParaRPr>
          </a:p>
        </p:txBody>
      </p:sp>
      <p:sp>
        <p:nvSpPr>
          <p:cNvPr id="100" name="Google Shape;100;p20"/>
          <p:cNvSpPr txBox="1"/>
          <p:nvPr/>
        </p:nvSpPr>
        <p:spPr>
          <a:xfrm>
            <a:off x="908238" y="2054494"/>
            <a:ext cx="7327500" cy="2769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Clr>
                <a:schemeClr val="dk1"/>
              </a:buClr>
              <a:buFont typeface="Arial"/>
              <a:buNone/>
            </a:pPr>
            <a:r>
              <a:rPr b="1" lang="en" sz="1200">
                <a:solidFill>
                  <a:srgbClr val="2E2B31"/>
                </a:solidFill>
              </a:rPr>
              <a:t>What are some of your findings from your research involving simulations?</a:t>
            </a:r>
            <a:endParaRPr sz="1100">
              <a:solidFill>
                <a:srgbClr val="2E2B31"/>
              </a:solidFill>
            </a:endParaRPr>
          </a:p>
        </p:txBody>
      </p:sp>
      <p:pic>
        <p:nvPicPr>
          <p:cNvPr id="101" name="Google Shape;101;p20"/>
          <p:cNvPicPr preferRelativeResize="0"/>
          <p:nvPr/>
        </p:nvPicPr>
        <p:blipFill>
          <a:blip r:embed="rId3">
            <a:alphaModFix/>
          </a:blip>
          <a:stretch>
            <a:fillRect/>
          </a:stretch>
        </p:blipFill>
        <p:spPr>
          <a:xfrm>
            <a:off x="6643100" y="204035"/>
            <a:ext cx="2072300" cy="1554202"/>
          </a:xfrm>
          <a:prstGeom prst="rect">
            <a:avLst/>
          </a:prstGeom>
          <a:noFill/>
          <a:ln>
            <a:noFill/>
          </a:ln>
        </p:spPr>
      </p:pic>
      <p:pic>
        <p:nvPicPr>
          <p:cNvPr id="102" name="Google Shape;102;p20"/>
          <p:cNvPicPr preferRelativeResize="0"/>
          <p:nvPr/>
        </p:nvPicPr>
        <p:blipFill rotWithShape="1">
          <a:blip r:embed="rId4">
            <a:alphaModFix/>
          </a:blip>
          <a:srcRect b="0" l="0" r="0" t="0"/>
          <a:stretch/>
        </p:blipFill>
        <p:spPr>
          <a:xfrm>
            <a:off x="133675" y="121025"/>
            <a:ext cx="1449875" cy="1449875"/>
          </a:xfrm>
          <a:prstGeom prst="rect">
            <a:avLst/>
          </a:prstGeom>
          <a:noFill/>
          <a:ln>
            <a:noFill/>
          </a:ln>
        </p:spPr>
      </p:pic>
      <p:sp>
        <p:nvSpPr>
          <p:cNvPr id="103" name="Google Shape;103;p20"/>
          <p:cNvSpPr txBox="1"/>
          <p:nvPr/>
        </p:nvSpPr>
        <p:spPr>
          <a:xfrm>
            <a:off x="288950" y="2331400"/>
            <a:ext cx="8526600" cy="263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
                <a:solidFill>
                  <a:schemeClr val="dk1"/>
                </a:solidFill>
              </a:rPr>
              <a:t>De Jong, D.,</a:t>
            </a:r>
            <a:r>
              <a:rPr lang="en" sz="1000">
                <a:solidFill>
                  <a:schemeClr val="dk1"/>
                </a:solidFill>
              </a:rPr>
              <a:t> &amp; Grundmeyer, T. (2018). Educational Leadership Simulations: Learning Lessons from Behind the Curtain of Educational Leadership. </a:t>
            </a:r>
            <a:r>
              <a:rPr i="1" lang="en" sz="1000">
                <a:solidFill>
                  <a:schemeClr val="dk1"/>
                </a:solidFill>
              </a:rPr>
              <a:t>International Journal of Educational Leadership Preparation</a:t>
            </a:r>
            <a:r>
              <a:rPr lang="en" sz="1000">
                <a:solidFill>
                  <a:schemeClr val="dk1"/>
                </a:solidFill>
              </a:rPr>
              <a:t>, </a:t>
            </a:r>
            <a:r>
              <a:rPr i="1" lang="en" sz="1000">
                <a:solidFill>
                  <a:schemeClr val="dk1"/>
                </a:solidFill>
              </a:rPr>
              <a:t>13</a:t>
            </a:r>
            <a:r>
              <a:rPr lang="en" sz="1000">
                <a:solidFill>
                  <a:schemeClr val="dk1"/>
                </a:solidFill>
              </a:rPr>
              <a:t>(1), 1-12.</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Discussions were highly engaging and stimulated critical thinking</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Simulations helped to realize different perspectives</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Increased confidence to lead</a:t>
            </a:r>
            <a:endParaRPr sz="1000">
              <a:solidFill>
                <a:schemeClr val="dk1"/>
              </a:solidFill>
            </a:endParaRPr>
          </a:p>
          <a:p>
            <a:pPr indent="0" lvl="0" marL="0" rtl="0" algn="l">
              <a:lnSpc>
                <a:spcPct val="115000"/>
              </a:lnSpc>
              <a:spcBef>
                <a:spcPts val="0"/>
              </a:spcBef>
              <a:spcAft>
                <a:spcPts val="0"/>
              </a:spcAft>
              <a:buNone/>
            </a:pPr>
            <a:br>
              <a:rPr b="1" lang="en" sz="1000">
                <a:solidFill>
                  <a:schemeClr val="dk1"/>
                </a:solidFill>
              </a:rPr>
            </a:br>
            <a:r>
              <a:rPr b="1" lang="en" sz="1000">
                <a:solidFill>
                  <a:schemeClr val="dk1"/>
                </a:solidFill>
              </a:rPr>
              <a:t>De Jong, D.</a:t>
            </a:r>
            <a:r>
              <a:rPr lang="en" sz="1000">
                <a:solidFill>
                  <a:schemeClr val="dk1"/>
                </a:solidFill>
              </a:rPr>
              <a:t>, Curtin, S., Robinson, D., &amp; Cook, J. (2021). A New Way to Facilitate Discourse with School Leaders: Use a Video-Based Simulation. </a:t>
            </a:r>
            <a:r>
              <a:rPr i="1" lang="en" sz="1000">
                <a:solidFill>
                  <a:schemeClr val="dk1"/>
                </a:solidFill>
              </a:rPr>
              <a:t>Voices of Reform: Educational Research to Inform and Reform</a:t>
            </a:r>
            <a:r>
              <a:rPr lang="en" sz="1000">
                <a:solidFill>
                  <a:schemeClr val="dk1"/>
                </a:solidFill>
              </a:rPr>
              <a:t>, 4(1): 43–62.</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Simulations create a safe space to engage in professional discourse</a:t>
            </a:r>
            <a:endParaRPr sz="1000">
              <a:solidFill>
                <a:schemeClr val="dk1"/>
              </a:solidFill>
            </a:endParaRPr>
          </a:p>
          <a:p>
            <a:pPr indent="0" lvl="0" marL="0" rtl="0" algn="l">
              <a:lnSpc>
                <a:spcPct val="115000"/>
              </a:lnSpc>
              <a:spcBef>
                <a:spcPts val="0"/>
              </a:spcBef>
              <a:spcAft>
                <a:spcPts val="0"/>
              </a:spcAft>
              <a:buNone/>
            </a:pPr>
            <a:br>
              <a:rPr lang="en" sz="1000">
                <a:solidFill>
                  <a:schemeClr val="dk1"/>
                </a:solidFill>
              </a:rPr>
            </a:br>
            <a:r>
              <a:rPr lang="en" sz="1000">
                <a:solidFill>
                  <a:schemeClr val="dk1"/>
                </a:solidFill>
              </a:rPr>
              <a:t>Working manuscript that is not submitted: “Educational Leadership Simulations in Fully Online Asynchronous Courses: Experiential Learning from the Perspective of School Leaders in Training”</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The researchers in this study conducted a content analysis of 826 responses from school leaders in training who experienced a simulation in an asynchronous format and responded to questions on an online, asynchronous discussion board. </a:t>
            </a:r>
            <a:endParaRPr sz="1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nvSpPr>
        <p:spPr>
          <a:xfrm>
            <a:off x="1709050" y="194275"/>
            <a:ext cx="4745700" cy="1923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None/>
            </a:pPr>
            <a:r>
              <a:rPr b="1" lang="en" sz="1500">
                <a:solidFill>
                  <a:srgbClr val="2E2B31"/>
                </a:solidFill>
              </a:rPr>
              <a:t>Mike Johanek, Ed.D.</a:t>
            </a:r>
            <a:endParaRPr b="1" sz="1500">
              <a:solidFill>
                <a:srgbClr val="2E2B31"/>
              </a:solidFill>
            </a:endParaRPr>
          </a:p>
          <a:p>
            <a:pPr indent="0" lvl="0" marL="0" marR="0" rtl="0" algn="l">
              <a:lnSpc>
                <a:spcPct val="100000"/>
              </a:lnSpc>
              <a:spcBef>
                <a:spcPts val="1200"/>
              </a:spcBef>
              <a:spcAft>
                <a:spcPts val="0"/>
              </a:spcAft>
              <a:buClr>
                <a:schemeClr val="dk1"/>
              </a:buClr>
              <a:buFont typeface="Arial"/>
              <a:buNone/>
            </a:pPr>
            <a:r>
              <a:rPr i="1" lang="en" sz="1200">
                <a:highlight>
                  <a:srgbClr val="FFFFFF"/>
                </a:highlight>
              </a:rPr>
              <a:t>Senior Fellow in the Policy, Organizations, Leadership, and Systems Division, Graduate School of Education, University of Pennsylvania</a:t>
            </a:r>
            <a:endParaRPr i="1" sz="1200">
              <a:highlight>
                <a:srgbClr val="FFFFFF"/>
              </a:highlight>
            </a:endParaRPr>
          </a:p>
          <a:p>
            <a:pPr indent="0" lvl="0" marL="0" marR="0" rtl="0" algn="l">
              <a:lnSpc>
                <a:spcPct val="100000"/>
              </a:lnSpc>
              <a:spcBef>
                <a:spcPts val="1200"/>
              </a:spcBef>
              <a:spcAft>
                <a:spcPts val="0"/>
              </a:spcAft>
              <a:buClr>
                <a:schemeClr val="dk1"/>
              </a:buClr>
              <a:buFont typeface="Arial"/>
              <a:buNone/>
            </a:pPr>
            <a:r>
              <a:rPr i="1" lang="en" sz="1200">
                <a:highlight>
                  <a:srgbClr val="FFFFFF"/>
                </a:highlight>
              </a:rPr>
              <a:t>Director, Mid-Career Doctoral Program in Educational Leadership</a:t>
            </a:r>
            <a:br>
              <a:rPr i="1" lang="en" sz="1200">
                <a:highlight>
                  <a:srgbClr val="FFFFFF"/>
                </a:highlight>
              </a:rPr>
            </a:br>
            <a:r>
              <a:rPr i="1" lang="en" sz="1200">
                <a:highlight>
                  <a:srgbClr val="FFFFFF"/>
                </a:highlight>
              </a:rPr>
              <a:t>Director, Red Interamericana de Liderazgo Educacional (RILE)</a:t>
            </a:r>
            <a:br>
              <a:rPr i="1" lang="en" sz="1200">
                <a:highlight>
                  <a:srgbClr val="FFFFFF"/>
                </a:highlight>
              </a:rPr>
            </a:br>
            <a:r>
              <a:rPr i="1" lang="en" sz="1200">
                <a:highlight>
                  <a:srgbClr val="FFFFFF"/>
                </a:highlight>
              </a:rPr>
              <a:t>Director, Penn Educational Leadership Simulations Program</a:t>
            </a:r>
            <a:br>
              <a:rPr i="1" lang="en" sz="1200">
                <a:highlight>
                  <a:srgbClr val="FFFFFF"/>
                </a:highlight>
              </a:rPr>
            </a:br>
            <a:r>
              <a:rPr i="1" lang="en" sz="1200">
                <a:highlight>
                  <a:srgbClr val="FFFFFF"/>
                </a:highlight>
              </a:rPr>
              <a:t>Director, The Judgment Project</a:t>
            </a:r>
            <a:endParaRPr i="1" sz="1200">
              <a:highlight>
                <a:srgbClr val="FFFFFF"/>
              </a:highlight>
            </a:endParaRPr>
          </a:p>
        </p:txBody>
      </p:sp>
      <p:sp>
        <p:nvSpPr>
          <p:cNvPr id="109" name="Google Shape;109;p21"/>
          <p:cNvSpPr txBox="1"/>
          <p:nvPr/>
        </p:nvSpPr>
        <p:spPr>
          <a:xfrm>
            <a:off x="133675" y="2452975"/>
            <a:ext cx="5744700" cy="24474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rtl="0" algn="l">
              <a:spcBef>
                <a:spcPts val="1200"/>
              </a:spcBef>
              <a:spcAft>
                <a:spcPts val="0"/>
              </a:spcAft>
              <a:buClr>
                <a:schemeClr val="dk1"/>
              </a:buClr>
              <a:buFont typeface="Arial"/>
              <a:buNone/>
            </a:pPr>
            <a:r>
              <a:rPr b="1" lang="en" sz="1100" u="sng">
                <a:solidFill>
                  <a:schemeClr val="dk1"/>
                </a:solidFill>
              </a:rPr>
              <a:t>Cites:</a:t>
            </a:r>
            <a:br>
              <a:rPr lang="en" sz="1100">
                <a:solidFill>
                  <a:schemeClr val="dk1"/>
                </a:solidFill>
              </a:rPr>
            </a:br>
            <a:r>
              <a:rPr lang="en" sz="1000">
                <a:solidFill>
                  <a:schemeClr val="dk1"/>
                </a:solidFill>
              </a:rPr>
              <a:t>Volante, P., Jeldres, R., Spero, K., Llorente, C., &amp; Johanek, M. (2020). Simulations for the learning of decision making in educational leadership in the context of the Chilean school system. </a:t>
            </a:r>
            <a:r>
              <a:rPr i="1" lang="en" sz="1000">
                <a:solidFill>
                  <a:schemeClr val="dk1"/>
                </a:solidFill>
              </a:rPr>
              <a:t>Research in Educational Administration &amp; Leadership</a:t>
            </a:r>
            <a:r>
              <a:rPr lang="en" sz="1000">
                <a:solidFill>
                  <a:schemeClr val="dk1"/>
                </a:solidFill>
              </a:rPr>
              <a:t>, </a:t>
            </a:r>
            <a:r>
              <a:rPr i="1" lang="en" sz="1000">
                <a:solidFill>
                  <a:schemeClr val="dk1"/>
                </a:solidFill>
              </a:rPr>
              <a:t>5</a:t>
            </a:r>
            <a:r>
              <a:rPr lang="en" sz="1000">
                <a:solidFill>
                  <a:schemeClr val="dk1"/>
                </a:solidFill>
              </a:rPr>
              <a:t>(1), 1–41. DOI: 10.30828/real/2020.1.1</a:t>
            </a:r>
            <a:endParaRPr sz="1000">
              <a:solidFill>
                <a:schemeClr val="dk1"/>
              </a:solidFill>
            </a:endParaRPr>
          </a:p>
          <a:p>
            <a:pPr indent="0" lvl="0" marL="0" rtl="0" algn="l">
              <a:spcBef>
                <a:spcPts val="1200"/>
              </a:spcBef>
              <a:spcAft>
                <a:spcPts val="0"/>
              </a:spcAft>
              <a:buClr>
                <a:schemeClr val="dk1"/>
              </a:buClr>
              <a:buFont typeface="Arial"/>
              <a:buNone/>
            </a:pPr>
            <a:r>
              <a:rPr lang="en" sz="1000">
                <a:solidFill>
                  <a:schemeClr val="dk1"/>
                </a:solidFill>
              </a:rPr>
              <a:t>Bernstein, E., McMenamin, S. A., &amp; Johanek, M. C. (2016). Authentic online branching simulations: Promoting discourse around problems of practice. In P. Dickenson, &amp; J. J. Juarez, (Eds.), </a:t>
            </a:r>
            <a:r>
              <a:rPr i="1" lang="en" sz="1000">
                <a:solidFill>
                  <a:schemeClr val="dk1"/>
                </a:solidFill>
              </a:rPr>
              <a:t>Increasing productivity and efficiency in online teaching</a:t>
            </a:r>
            <a:r>
              <a:rPr lang="en" sz="1000">
                <a:solidFill>
                  <a:schemeClr val="dk1"/>
                </a:solidFill>
              </a:rPr>
              <a:t>. IGI Global.</a:t>
            </a:r>
            <a:endParaRPr sz="1000">
              <a:solidFill>
                <a:schemeClr val="dk1"/>
              </a:solidFill>
            </a:endParaRPr>
          </a:p>
          <a:p>
            <a:pPr indent="0" lvl="0" marL="0" rtl="0" algn="l">
              <a:spcBef>
                <a:spcPts val="1200"/>
              </a:spcBef>
              <a:spcAft>
                <a:spcPts val="0"/>
              </a:spcAft>
              <a:buClr>
                <a:schemeClr val="dk1"/>
              </a:buClr>
              <a:buFont typeface="Arial"/>
              <a:buNone/>
            </a:pPr>
            <a:r>
              <a:rPr lang="en" sz="1000">
                <a:solidFill>
                  <a:schemeClr val="dk1"/>
                </a:solidFill>
              </a:rPr>
              <a:t>Johanek, M., Volante, P., Mladinic, A., Lincovil, C., &amp; Fernández, M. (2011). Diseño de Assessment Center para la selección de equipos directivos en establecimientos educacionales. Propuestas Para Chile. Pontificia Universidad Católica de Chile.</a:t>
            </a:r>
            <a:endParaRPr sz="1000">
              <a:solidFill>
                <a:schemeClr val="dk1"/>
              </a:solidFill>
            </a:endParaRPr>
          </a:p>
          <a:p>
            <a:pPr indent="0" lvl="0" marL="0" rtl="0" algn="l">
              <a:spcBef>
                <a:spcPts val="1200"/>
              </a:spcBef>
              <a:spcAft>
                <a:spcPts val="0"/>
              </a:spcAft>
              <a:buClr>
                <a:schemeClr val="dk1"/>
              </a:buClr>
              <a:buFont typeface="Arial"/>
              <a:buNone/>
            </a:pPr>
            <a:r>
              <a:rPr b="1" lang="en" sz="1100" u="sng">
                <a:solidFill>
                  <a:schemeClr val="dk1"/>
                </a:solidFill>
              </a:rPr>
              <a:t>Current Research:</a:t>
            </a:r>
            <a:r>
              <a:rPr lang="en" sz="1100">
                <a:solidFill>
                  <a:schemeClr val="dk1"/>
                </a:solidFill>
              </a:rPr>
              <a:t> Penn Med/GSE SP pilot; “Pivoting a Profession” Project (Penn Global); Judgment Project (Spencer); measurement (pending)</a:t>
            </a:r>
            <a:endParaRPr sz="1100">
              <a:solidFill>
                <a:schemeClr val="dk1"/>
              </a:solidFill>
            </a:endParaRPr>
          </a:p>
        </p:txBody>
      </p:sp>
      <p:pic>
        <p:nvPicPr>
          <p:cNvPr id="110" name="Google Shape;110;p21"/>
          <p:cNvPicPr preferRelativeResize="0"/>
          <p:nvPr/>
        </p:nvPicPr>
        <p:blipFill>
          <a:blip r:embed="rId3">
            <a:alphaModFix/>
          </a:blip>
          <a:stretch>
            <a:fillRect/>
          </a:stretch>
        </p:blipFill>
        <p:spPr>
          <a:xfrm>
            <a:off x="6378400" y="137275"/>
            <a:ext cx="2577152" cy="1718625"/>
          </a:xfrm>
          <a:prstGeom prst="rect">
            <a:avLst/>
          </a:prstGeom>
          <a:noFill/>
          <a:ln>
            <a:noFill/>
          </a:ln>
        </p:spPr>
      </p:pic>
      <p:pic>
        <p:nvPicPr>
          <p:cNvPr id="111" name="Google Shape;111;p21"/>
          <p:cNvPicPr preferRelativeResize="0"/>
          <p:nvPr/>
        </p:nvPicPr>
        <p:blipFill rotWithShape="1">
          <a:blip r:embed="rId4">
            <a:alphaModFix/>
          </a:blip>
          <a:srcRect b="0" l="0" r="0" t="0"/>
          <a:stretch/>
        </p:blipFill>
        <p:spPr>
          <a:xfrm>
            <a:off x="133675" y="121025"/>
            <a:ext cx="1449875" cy="1449875"/>
          </a:xfrm>
          <a:prstGeom prst="rect">
            <a:avLst/>
          </a:prstGeom>
          <a:noFill/>
          <a:ln>
            <a:noFill/>
          </a:ln>
        </p:spPr>
      </p:pic>
      <p:sp>
        <p:nvSpPr>
          <p:cNvPr id="112" name="Google Shape;112;p21"/>
          <p:cNvSpPr txBox="1"/>
          <p:nvPr/>
        </p:nvSpPr>
        <p:spPr>
          <a:xfrm>
            <a:off x="5878375" y="2441275"/>
            <a:ext cx="3265500" cy="24474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rtl="0" algn="l">
              <a:spcBef>
                <a:spcPts val="1200"/>
              </a:spcBef>
              <a:spcAft>
                <a:spcPts val="0"/>
              </a:spcAft>
              <a:buNone/>
            </a:pPr>
            <a:r>
              <a:rPr b="1" lang="en" sz="1100" u="sng">
                <a:solidFill>
                  <a:schemeClr val="dk1"/>
                </a:solidFill>
              </a:rPr>
              <a:t>Lessons/foci:</a:t>
            </a:r>
            <a:endParaRPr b="1" sz="1100" u="sng">
              <a:solidFill>
                <a:schemeClr val="dk1"/>
              </a:solidFill>
            </a:endParaRPr>
          </a:p>
          <a:p>
            <a:pPr indent="-298450" lvl="0" marL="457200" rtl="0" algn="l">
              <a:spcBef>
                <a:spcPts val="1200"/>
              </a:spcBef>
              <a:spcAft>
                <a:spcPts val="0"/>
              </a:spcAft>
              <a:buClr>
                <a:schemeClr val="dk1"/>
              </a:buClr>
              <a:buSzPts val="1100"/>
              <a:buChar char="●"/>
            </a:pPr>
            <a:r>
              <a:rPr lang="en" sz="1100">
                <a:solidFill>
                  <a:schemeClr val="dk1"/>
                </a:solidFill>
              </a:rPr>
              <a:t>High engagement (development to experience), research/practice integration</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Capture of tacit knowledge within professional infrastructure; practitioner “peer review”</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Opens “black box” of practice</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Cross-professional lessons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Cross-disciplinary approach</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Cross-national conversation</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Impact of sim modality</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Measuring </a:t>
            </a:r>
            <a:r>
              <a:rPr i="1" lang="en" sz="1100">
                <a:solidFill>
                  <a:schemeClr val="dk1"/>
                </a:solidFill>
              </a:rPr>
              <a:t>in situ</a:t>
            </a:r>
            <a:r>
              <a:rPr lang="en" sz="1100">
                <a:solidFill>
                  <a:schemeClr val="dk1"/>
                </a:solidFill>
              </a:rPr>
              <a:t> judgment</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From KSD to “KSD + judgment”?</a:t>
            </a:r>
            <a:endParaRPr sz="1100">
              <a:solidFill>
                <a:schemeClr val="dk1"/>
              </a:solidFill>
            </a:endParaRPr>
          </a:p>
        </p:txBody>
      </p:sp>
      <p:sp>
        <p:nvSpPr>
          <p:cNvPr id="113" name="Google Shape;113;p21"/>
          <p:cNvSpPr txBox="1"/>
          <p:nvPr/>
        </p:nvSpPr>
        <p:spPr>
          <a:xfrm>
            <a:off x="1774800" y="2071975"/>
            <a:ext cx="5594400" cy="369300"/>
          </a:xfrm>
          <a:prstGeom prst="rect">
            <a:avLst/>
          </a:prstGeom>
          <a:solidFill>
            <a:srgbClr val="F3F3F3"/>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200"/>
              </a:spcBef>
              <a:spcAft>
                <a:spcPts val="0"/>
              </a:spcAft>
              <a:buNone/>
            </a:pPr>
            <a:r>
              <a:rPr b="1" lang="en" sz="1200">
                <a:solidFill>
                  <a:srgbClr val="2E2B31"/>
                </a:solidFill>
              </a:rPr>
              <a:t>What are some of your findings from your research involving simulations?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