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8"/>
  </p:notesMasterIdLst>
  <p:handoutMasterIdLst>
    <p:handoutMasterId r:id="rId19"/>
  </p:handoutMasterIdLst>
  <p:sldIdLst>
    <p:sldId id="2524" r:id="rId2"/>
    <p:sldId id="2618" r:id="rId3"/>
    <p:sldId id="2542" r:id="rId4"/>
    <p:sldId id="2576" r:id="rId5"/>
    <p:sldId id="2602" r:id="rId6"/>
    <p:sldId id="2624" r:id="rId7"/>
    <p:sldId id="277" r:id="rId8"/>
    <p:sldId id="2621" r:id="rId9"/>
    <p:sldId id="2620" r:id="rId10"/>
    <p:sldId id="2622" r:id="rId11"/>
    <p:sldId id="2625" r:id="rId12"/>
    <p:sldId id="2623" r:id="rId13"/>
    <p:sldId id="2626" r:id="rId14"/>
    <p:sldId id="2601" r:id="rId15"/>
    <p:sldId id="2603" r:id="rId16"/>
    <p:sldId id="260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33" autoAdjust="0"/>
    <p:restoredTop sz="92377" autoAdjust="0"/>
  </p:normalViewPr>
  <p:slideViewPr>
    <p:cSldViewPr snapToGrid="0" snapToObjects="1" showGuides="1">
      <p:cViewPr varScale="1">
        <p:scale>
          <a:sx n="85" d="100"/>
          <a:sy n="85" d="100"/>
        </p:scale>
        <p:origin x="192" y="416"/>
      </p:cViewPr>
      <p:guideLst>
        <p:guide pos="3840"/>
        <p:guide orient="horz" pos="2160"/>
      </p:guideLst>
    </p:cSldViewPr>
  </p:slideViewPr>
  <p:outlineViewPr>
    <p:cViewPr>
      <p:scale>
        <a:sx n="33" d="100"/>
        <a:sy n="33" d="100"/>
      </p:scale>
      <p:origin x="0" y="-274"/>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2/7/22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2/7/22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305661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3376554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337287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1987467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173354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52555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78220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318680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22842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400249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285064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384635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3317755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endParaRPr lang="en-US" dirty="0"/>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Click to 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6790780" y="839972"/>
            <a:ext cx="4767262" cy="1342045"/>
          </a:xfrm>
        </p:spPr>
        <p:txBody>
          <a:bodyPr lIns="0" anchor="b">
            <a:normAutofit/>
          </a:bodyPr>
          <a:lstStyle>
            <a:lvl1pP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6790780" y="2635242"/>
            <a:ext cx="4767262" cy="3483263"/>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6790780" y="2247679"/>
            <a:ext cx="4767262" cy="32190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247900"/>
            <a:ext cx="5620473" cy="387032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18207819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68E190-3FA5-4BC7-9799-038F5D4445FE}" type="datetime1">
              <a:rPr lang="en-US" smtClean="0"/>
              <a:t>2/7/22</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BAF29CCE-9ACD-4F5E-8B93-41A9FB274625}" type="slidenum">
              <a:rPr lang="en-US" smtClean="0"/>
              <a:t>‹#›</a:t>
            </a:fld>
            <a:endParaRPr lang="en-US"/>
          </a:p>
        </p:txBody>
      </p:sp>
    </p:spTree>
    <p:extLst>
      <p:ext uri="{BB962C8B-B14F-4D97-AF65-F5344CB8AC3E}">
        <p14:creationId xmlns:p14="http://schemas.microsoft.com/office/powerpoint/2010/main" val="1910013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663" r:id="rId45"/>
    <p:sldLayoutId id="2147483725" r:id="rId46"/>
    <p:sldLayoutId id="2147483726" r:id="rId47"/>
    <p:sldLayoutId id="2147483675" r:id="rId48"/>
    <p:sldLayoutId id="2147483677" r:id="rId49"/>
    <p:sldLayoutId id="2147483729" r:id="rId50"/>
    <p:sldLayoutId id="2147483728" r:id="rId51"/>
    <p:sldLayoutId id="2147483736" r:id="rId52"/>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hyperlink" Target="mailto:David.DeJong@usd.edu"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mailto:David.DeJong@usd.edu"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hyperlink" Target="https://scholar.google.com/scholar?hl=en&amp;as_sdt=0%2C16&amp;q=Educational+Leadership+Simulations%3A+Learning+Lessons+from+Behind+the+Curtain+of+Educational+Leadership&amp;btnG="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voicesofreform.com/"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hyperlink" Target="https://youtu.be/DPUX3trBYgA"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0000"/>
          </a:schemeClr>
        </a:solidFill>
        <a:effectLst/>
      </p:bgPr>
    </p:bg>
    <p:spTree>
      <p:nvGrpSpPr>
        <p:cNvPr id="1" name=""/>
        <p:cNvGrpSpPr/>
        <p:nvPr/>
      </p:nvGrpSpPr>
      <p:grpSpPr>
        <a:xfrm>
          <a:off x="0" y="0"/>
          <a:ext cx="0" cy="0"/>
          <a:chOff x="0" y="0"/>
          <a:chExt cx="0" cy="0"/>
        </a:xfrm>
      </p:grpSpPr>
      <p:pic>
        <p:nvPicPr>
          <p:cNvPr id="7" name="Picture Placeholder 6" descr="Two people looking at the camera&#10;&#10;Description automatically generated">
            <a:extLst>
              <a:ext uri="{FF2B5EF4-FFF2-40B4-BE49-F238E27FC236}">
                <a16:creationId xmlns:a16="http://schemas.microsoft.com/office/drawing/2014/main" id="{1ECAC330-D6F2-43C4-91CD-20B5DA769E40}"/>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noFill/>
        </p:spPr>
      </p:pic>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723332" y="3379810"/>
            <a:ext cx="8413048" cy="891250"/>
          </a:xfrm>
        </p:spPr>
        <p:txBody>
          <a:bodyPr anchor="t">
            <a:normAutofit fontScale="90000"/>
          </a:bodyPr>
          <a:lstStyle/>
          <a:p>
            <a:r>
              <a:rPr lang="en-US" sz="3300" dirty="0"/>
              <a:t>Using School Sims to Research Gender Bias, </a:t>
            </a:r>
            <a:br>
              <a:rPr lang="en-US" sz="3300" dirty="0"/>
            </a:br>
            <a:r>
              <a:rPr lang="en-US" sz="3300" dirty="0"/>
              <a:t>Student Engagement, Online Learning, and More</a:t>
            </a:r>
            <a:br>
              <a:rPr lang="en-US" sz="3600" dirty="0">
                <a:latin typeface="+mn-lt"/>
              </a:rPr>
            </a:br>
            <a:endParaRPr lang="en-US" sz="3600" dirty="0">
              <a:latin typeface="+mn-lt"/>
            </a:endParaRP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1220165" y="4467833"/>
            <a:ext cx="6041247" cy="2036332"/>
          </a:xfrm>
        </p:spPr>
        <p:txBody>
          <a:bodyPr>
            <a:noAutofit/>
          </a:bodyPr>
          <a:lstStyle/>
          <a:p>
            <a:r>
              <a:rPr lang="en-US" sz="1800" dirty="0"/>
              <a:t>School Sims is the best tool for aspiring, novice, and experienced school leaders. Experience is the best teacher!</a:t>
            </a:r>
          </a:p>
          <a:p>
            <a:endParaRPr lang="en-US" sz="1800" dirty="0"/>
          </a:p>
          <a:p>
            <a:r>
              <a:rPr lang="en-US" sz="1800" dirty="0"/>
              <a:t>*Please use the chat feature to introduce yourself (name, title, location, etc.).</a:t>
            </a:r>
          </a:p>
          <a:p>
            <a:endParaRPr lang="en-US" dirty="0"/>
          </a:p>
          <a:p>
            <a:endParaRPr lang="en-US" dirty="0"/>
          </a:p>
        </p:txBody>
      </p:sp>
      <p:pic>
        <p:nvPicPr>
          <p:cNvPr id="11" name="Picture 10" descr="A picture containing drawing&#10;&#10;Description automatically generated">
            <a:extLst>
              <a:ext uri="{FF2B5EF4-FFF2-40B4-BE49-F238E27FC236}">
                <a16:creationId xmlns:a16="http://schemas.microsoft.com/office/drawing/2014/main" id="{F6307225-6CDE-46DC-95FB-A374867493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0047" y="4829483"/>
            <a:ext cx="2036332" cy="2036332"/>
          </a:xfrm>
          <a:prstGeom prst="rect">
            <a:avLst/>
          </a:prstGeom>
        </p:spPr>
      </p:pic>
    </p:spTree>
    <p:extLst>
      <p:ext uri="{BB962C8B-B14F-4D97-AF65-F5344CB8AC3E}">
        <p14:creationId xmlns:p14="http://schemas.microsoft.com/office/powerpoint/2010/main" val="2439656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508946" y="693016"/>
            <a:ext cx="11073948" cy="714508"/>
          </a:xfrm>
        </p:spPr>
        <p:txBody>
          <a:bodyPr>
            <a:normAutofit/>
          </a:bodyPr>
          <a:lstStyle/>
          <a:p>
            <a:r>
              <a:rPr lang="en-US" dirty="0"/>
              <a:t>More Direct Quotes After the Simulation</a:t>
            </a:r>
            <a:endParaRPr lang="en-US" dirty="0">
              <a:solidFill>
                <a:srgbClr val="5DAAB0"/>
              </a:solidFill>
            </a:endParaRP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143435" y="1554481"/>
            <a:ext cx="11804971" cy="5303519"/>
          </a:xfrm>
        </p:spPr>
        <p:txBody>
          <a:bodyPr>
            <a:noAutofit/>
          </a:bodyPr>
          <a:lstStyle/>
          <a:p>
            <a:pPr marL="742950" lvl="1" indent="-285750">
              <a:buFont typeface="Arial" panose="020B0604020202020204" pitchFamily="34" charset="0"/>
              <a:buChar char="•"/>
            </a:pPr>
            <a:r>
              <a:rPr lang="en-US" sz="2400" dirty="0"/>
              <a:t>"Our group decided to send him back to work and go work it out. I don't know if we would have done this if it were a woman." </a:t>
            </a:r>
          </a:p>
          <a:p>
            <a:pPr marL="742950" lvl="1" indent="-285750">
              <a:buFont typeface="Arial" panose="020B0604020202020204" pitchFamily="34" charset="0"/>
              <a:buChar char="•"/>
            </a:pPr>
            <a:r>
              <a:rPr lang="en-US" sz="2400" dirty="0"/>
              <a:t>“This is more urgent if coming from a guy, I think…this must be a huge problem.” </a:t>
            </a:r>
          </a:p>
          <a:p>
            <a:pPr marL="742950" lvl="1" indent="-285750">
              <a:buFont typeface="Arial" panose="020B0604020202020204" pitchFamily="34" charset="0"/>
              <a:buChar char="•"/>
            </a:pPr>
            <a:r>
              <a:rPr lang="en-US" sz="2400" dirty="0"/>
              <a:t>“So, there’s no one that would take the man’s concerns more seriously than the woman’s emotional concerns? {Participants begin laughing in the background}”. This conversation continued with the participant reiterating the question: “I cannot believe there’s not a person in the room that would take a man’s concerns more seriously.”</a:t>
            </a:r>
          </a:p>
          <a:p>
            <a:pPr marL="742950" lvl="1" indent="-285750">
              <a:buFont typeface="Arial" panose="020B0604020202020204" pitchFamily="34" charset="0"/>
              <a:buChar char="•"/>
            </a:pPr>
            <a:r>
              <a:rPr lang="en-US" sz="2400" dirty="0"/>
              <a:t>“It {the leader’s response} wouldn’t be based on gender but based on the personal relationship I have with them.” </a:t>
            </a:r>
          </a:p>
          <a:p>
            <a:pPr marL="742950" lvl="1" indent="-285750">
              <a:buFont typeface="Arial" panose="020B0604020202020204" pitchFamily="34" charset="0"/>
              <a:buChar char="•"/>
            </a:pPr>
            <a:r>
              <a:rPr lang="en-US" sz="2400" dirty="0"/>
              <a:t>“A problem is a problem. I don’t think I’d treat them any differently.” </a:t>
            </a:r>
          </a:p>
        </p:txBody>
      </p:sp>
    </p:spTree>
    <p:extLst>
      <p:ext uri="{BB962C8B-B14F-4D97-AF65-F5344CB8AC3E}">
        <p14:creationId xmlns:p14="http://schemas.microsoft.com/office/powerpoint/2010/main" val="991859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243595" y="371050"/>
            <a:ext cx="11314448" cy="714508"/>
          </a:xfrm>
        </p:spPr>
        <p:txBody>
          <a:bodyPr>
            <a:normAutofit fontScale="90000"/>
          </a:bodyPr>
          <a:lstStyle/>
          <a:p>
            <a:r>
              <a:rPr lang="en-US" dirty="0"/>
              <a:t>Time to Debrief = Three Minutes of Breakout Rooms!</a:t>
            </a:r>
            <a:endParaRPr lang="en-US" dirty="0">
              <a:solidFill>
                <a:srgbClr val="5DAAB0"/>
              </a:solidFill>
            </a:endParaRP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243595" y="1502229"/>
            <a:ext cx="11704812" cy="5355771"/>
          </a:xfrm>
        </p:spPr>
        <p:txBody>
          <a:bodyPr>
            <a:noAutofit/>
          </a:bodyPr>
          <a:lstStyle/>
          <a:p>
            <a:pPr marL="742950" lvl="1" indent="-285750">
              <a:buFont typeface="Arial" panose="020B0604020202020204" pitchFamily="34" charset="0"/>
              <a:buChar char="•"/>
            </a:pPr>
            <a:r>
              <a:rPr lang="en-US" sz="3200" dirty="0"/>
              <a:t>What stood out to you?</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How could this study be extended?</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What questions do you have for the large group?</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How are you using simulations?</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Could you research how you are using simulations?</a:t>
            </a:r>
          </a:p>
          <a:p>
            <a:pPr marL="742950" lvl="1" indent="-285750">
              <a:buFont typeface="Arial" panose="020B0604020202020204" pitchFamily="34" charset="0"/>
              <a:buChar char="•"/>
            </a:pPr>
            <a:endParaRPr lang="en-US" sz="3600" dirty="0"/>
          </a:p>
          <a:p>
            <a:pPr marL="742950" lvl="1"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57077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15156" y="1718424"/>
            <a:ext cx="12192001" cy="5139575"/>
          </a:xfrm>
        </p:spPr>
        <p:txBody>
          <a:bodyPr>
            <a:normAutofit/>
          </a:bodyPr>
          <a:lstStyle/>
          <a:p>
            <a:pPr lvl="1"/>
            <a:r>
              <a:rPr lang="en-US" sz="2000" dirty="0"/>
              <a:t>Content analysis of 658 responses from school leaders in training who experienced a simulation in an asynchronous format and responded to questions on an online, asynchronous discussion board </a:t>
            </a:r>
          </a:p>
          <a:p>
            <a:pPr lvl="1"/>
            <a:endParaRPr lang="en-US" sz="2000" dirty="0"/>
          </a:p>
          <a:p>
            <a:pPr marL="742950" lvl="1" indent="-285750"/>
            <a:r>
              <a:rPr lang="en-US" sz="2000" dirty="0"/>
              <a:t>Experiential Learning Theory </a:t>
            </a:r>
          </a:p>
          <a:p>
            <a:pPr marL="742950" lvl="1" indent="-285750"/>
            <a:endParaRPr lang="en-US" sz="2000" dirty="0"/>
          </a:p>
          <a:p>
            <a:pPr marL="742950" lvl="1" indent="-285750"/>
            <a:r>
              <a:rPr lang="en-US" sz="2000" dirty="0"/>
              <a:t>Preliminary Themes</a:t>
            </a:r>
          </a:p>
          <a:p>
            <a:pPr marL="1200150" lvl="2" indent="-285750"/>
            <a:r>
              <a:rPr lang="en-US" sz="2000" dirty="0"/>
              <a:t>Simulations evoked emotions from school leaders.</a:t>
            </a:r>
          </a:p>
          <a:p>
            <a:pPr marL="1200150" lvl="2" indent="-285750"/>
            <a:r>
              <a:rPr lang="en-US" sz="2000" dirty="0"/>
              <a:t>School leaders wrote about their desire to take action in real life.</a:t>
            </a:r>
          </a:p>
          <a:p>
            <a:pPr marL="1200150" lvl="2" indent="-285750"/>
            <a:r>
              <a:rPr lang="en-US" sz="2000" dirty="0"/>
              <a:t>School leaders made connections to their past experiences.</a:t>
            </a:r>
          </a:p>
          <a:p>
            <a:pPr marL="1200150" lvl="2" indent="-285750"/>
            <a:r>
              <a:rPr lang="en-US" sz="2000" dirty="0"/>
              <a:t>School leaders knew unethical behaviors when they saw and heard them in a simulation.</a:t>
            </a:r>
          </a:p>
          <a:p>
            <a:pPr marL="1200150" lvl="2" indent="-285750"/>
            <a:r>
              <a:rPr lang="en-US" sz="2000" dirty="0"/>
              <a:t>Simulations seem relevant and realistic to school leaders, whether or not they have experienced a similar scenario.</a:t>
            </a:r>
          </a:p>
          <a:p>
            <a:pPr marL="742950" lvl="1" indent="-285750"/>
            <a:endParaRPr lang="en-US" sz="2000" dirty="0"/>
          </a:p>
          <a:p>
            <a:pPr marL="742950" lvl="1" indent="-285750"/>
            <a:endParaRPr lang="en-US" sz="2000" dirty="0"/>
          </a:p>
        </p:txBody>
      </p:sp>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438929" y="0"/>
            <a:ext cx="11283833" cy="1718425"/>
          </a:xfrm>
        </p:spPr>
        <p:txBody>
          <a:bodyPr anchor="b">
            <a:noAutofit/>
          </a:bodyPr>
          <a:lstStyle/>
          <a:p>
            <a:r>
              <a:rPr lang="en-US" sz="2800" dirty="0"/>
              <a:t>Educational Leadership Simulations in Fully Online Asynchronous Courses: Experiential Learning from the Perspective of School Leaders in Training (in progress)</a:t>
            </a:r>
          </a:p>
        </p:txBody>
      </p:sp>
    </p:spTree>
    <p:extLst>
      <p:ext uri="{BB962C8B-B14F-4D97-AF65-F5344CB8AC3E}">
        <p14:creationId xmlns:p14="http://schemas.microsoft.com/office/powerpoint/2010/main" val="2041503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243595" y="371050"/>
            <a:ext cx="11314448" cy="714508"/>
          </a:xfrm>
        </p:spPr>
        <p:txBody>
          <a:bodyPr>
            <a:normAutofit fontScale="90000"/>
          </a:bodyPr>
          <a:lstStyle/>
          <a:p>
            <a:r>
              <a:rPr lang="en-US" dirty="0"/>
              <a:t>Time to Debrief = Three Minutes of Breakout Rooms!</a:t>
            </a:r>
            <a:endParaRPr lang="en-US" dirty="0">
              <a:solidFill>
                <a:srgbClr val="5DAAB0"/>
              </a:solidFill>
            </a:endParaRP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243595" y="1502229"/>
            <a:ext cx="11704812" cy="5355771"/>
          </a:xfrm>
        </p:spPr>
        <p:txBody>
          <a:bodyPr>
            <a:noAutofit/>
          </a:bodyPr>
          <a:lstStyle/>
          <a:p>
            <a:pPr marL="742950" lvl="1" indent="-285750">
              <a:buFont typeface="Arial" panose="020B0604020202020204" pitchFamily="34" charset="0"/>
              <a:buChar char="•"/>
            </a:pPr>
            <a:r>
              <a:rPr lang="en-US" sz="3200" dirty="0"/>
              <a:t>What stood out to you?</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How could this study be extended?</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What questions do you have for the large group?</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How are you using simulations?</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Could you research how you are using simulations?</a:t>
            </a:r>
          </a:p>
          <a:p>
            <a:pPr marL="742950" lvl="1" indent="-285750">
              <a:buFont typeface="Arial" panose="020B0604020202020204" pitchFamily="34" charset="0"/>
              <a:buChar char="•"/>
            </a:pPr>
            <a:endParaRPr lang="en-US" sz="3600" dirty="0"/>
          </a:p>
          <a:p>
            <a:pPr marL="742950" lvl="1"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86137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p:txBody>
          <a:bodyPr>
            <a:normAutofit/>
          </a:bodyPr>
          <a:lstStyle/>
          <a:p>
            <a:r>
              <a:rPr lang="en-US" dirty="0"/>
              <a:t>Let’s Partner!</a:t>
            </a:r>
            <a:endParaRPr lang="en-US" dirty="0">
              <a:solidFill>
                <a:srgbClr val="5DAAB0"/>
              </a:solidFill>
            </a:endParaRPr>
          </a:p>
        </p:txBody>
      </p:sp>
      <p:pic>
        <p:nvPicPr>
          <p:cNvPr id="6" name="Picture 5" descr="A group of people sitting at a table&#10;&#10;Description automatically generated">
            <a:extLst>
              <a:ext uri="{FF2B5EF4-FFF2-40B4-BE49-F238E27FC236}">
                <a16:creationId xmlns:a16="http://schemas.microsoft.com/office/drawing/2014/main" id="{BA09109F-6F51-4E63-9DFD-ECEEBF4F13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353" y="839971"/>
            <a:ext cx="6075967" cy="4050645"/>
          </a:xfrm>
          <a:prstGeom prst="rect">
            <a:avLst/>
          </a:prstGeom>
        </p:spPr>
      </p:pic>
      <p:sp>
        <p:nvSpPr>
          <p:cNvPr id="3" name="Text Placeholder 2">
            <a:extLst>
              <a:ext uri="{FF2B5EF4-FFF2-40B4-BE49-F238E27FC236}">
                <a16:creationId xmlns:a16="http://schemas.microsoft.com/office/drawing/2014/main" id="{368BF96F-8D3B-F043-B025-4A467BE5646B}"/>
              </a:ext>
            </a:extLst>
          </p:cNvPr>
          <p:cNvSpPr>
            <a:spLocks noGrp="1"/>
          </p:cNvSpPr>
          <p:nvPr>
            <p:ph type="body" sz="quarter" idx="11"/>
          </p:nvPr>
        </p:nvSpPr>
        <p:spPr/>
        <p:txBody>
          <a:bodyPr/>
          <a:lstStyle/>
          <a:p>
            <a:r>
              <a:rPr lang="en-US" sz="2000" dirty="0"/>
              <a:t>David De Jong</a:t>
            </a:r>
          </a:p>
          <a:p>
            <a:r>
              <a:rPr lang="en-US" sz="2000" dirty="0"/>
              <a:t>Cell Phone: (641) 629-0200 </a:t>
            </a:r>
          </a:p>
          <a:p>
            <a:r>
              <a:rPr lang="en-US" sz="2000" dirty="0"/>
              <a:t>Email: </a:t>
            </a:r>
            <a:r>
              <a:rPr lang="en-US" sz="2000" dirty="0">
                <a:hlinkClick r:id="rId4"/>
              </a:rPr>
              <a:t>David.DeJong@usd.edu</a:t>
            </a:r>
            <a:endParaRPr lang="en-US" sz="2000" dirty="0"/>
          </a:p>
          <a:p>
            <a:endParaRPr lang="en-US" dirty="0"/>
          </a:p>
        </p:txBody>
      </p:sp>
    </p:spTree>
    <p:extLst>
      <p:ext uri="{BB962C8B-B14F-4D97-AF65-F5344CB8AC3E}">
        <p14:creationId xmlns:p14="http://schemas.microsoft.com/office/powerpoint/2010/main" val="3088579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F69A-6582-3341-B16E-FE2C963F3EA3}"/>
              </a:ext>
            </a:extLst>
          </p:cNvPr>
          <p:cNvSpPr>
            <a:spLocks noGrp="1"/>
          </p:cNvSpPr>
          <p:nvPr>
            <p:ph type="title"/>
          </p:nvPr>
        </p:nvSpPr>
        <p:spPr>
          <a:xfrm>
            <a:off x="496388" y="461150"/>
            <a:ext cx="10985863" cy="1342045"/>
          </a:xfrm>
        </p:spPr>
        <p:txBody>
          <a:bodyPr>
            <a:normAutofit/>
          </a:bodyPr>
          <a:lstStyle/>
          <a:p>
            <a:endParaRPr lang="en-US" dirty="0"/>
          </a:p>
        </p:txBody>
      </p:sp>
      <p:pic>
        <p:nvPicPr>
          <p:cNvPr id="4" name="Picture 3" descr="Text&#10;&#10;Description automatically generated">
            <a:extLst>
              <a:ext uri="{FF2B5EF4-FFF2-40B4-BE49-F238E27FC236}">
                <a16:creationId xmlns:a16="http://schemas.microsoft.com/office/drawing/2014/main" id="{33AB629E-10C7-6D48-B587-C51B1D68BA1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5300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0" y="3206186"/>
            <a:ext cx="12192000" cy="3651813"/>
          </a:xfrm>
        </p:spPr>
        <p:txBody>
          <a:bodyPr>
            <a:normAutofit/>
          </a:bodyPr>
          <a:lstStyle/>
          <a:p>
            <a:pPr marL="457200" lvl="0" indent="-457200">
              <a:buAutoNum type="arabicPeriod"/>
            </a:pPr>
            <a:r>
              <a:rPr lang="en-US" sz="2000" dirty="0"/>
              <a:t>Thank you for coming!</a:t>
            </a:r>
          </a:p>
          <a:p>
            <a:pPr marL="457200" lvl="0" indent="-457200">
              <a:buAutoNum type="arabicPeriod"/>
            </a:pPr>
            <a:r>
              <a:rPr lang="en-US" sz="2000" dirty="0"/>
              <a:t>I will stay on as long as you’d like.</a:t>
            </a:r>
          </a:p>
        </p:txBody>
      </p:sp>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5074024" y="1775520"/>
            <a:ext cx="6956611" cy="1325563"/>
          </a:xfrm>
        </p:spPr>
        <p:txBody>
          <a:bodyPr anchor="b">
            <a:normAutofit/>
          </a:bodyPr>
          <a:lstStyle/>
          <a:p>
            <a:r>
              <a:rPr lang="en-US" dirty="0"/>
              <a:t>Question and Answer Time</a:t>
            </a:r>
          </a:p>
        </p:txBody>
      </p:sp>
      <p:pic>
        <p:nvPicPr>
          <p:cNvPr id="3" name="Picture 2" descr="A group of people sitting at a table using a computer&#10;&#10;Description automatically generated">
            <a:extLst>
              <a:ext uri="{FF2B5EF4-FFF2-40B4-BE49-F238E27FC236}">
                <a16:creationId xmlns:a16="http://schemas.microsoft.com/office/drawing/2014/main" id="{04EC5F7E-F2F5-4FB7-A9EA-76138110B2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1836" y="836271"/>
            <a:ext cx="3523423" cy="5185458"/>
          </a:xfrm>
          <a:prstGeom prst="rect">
            <a:avLst/>
          </a:prstGeom>
          <a:noFill/>
        </p:spPr>
      </p:pic>
      <p:pic>
        <p:nvPicPr>
          <p:cNvPr id="2" name="Picture 1" descr="Logo, company name&#10;&#10;Description automatically generated">
            <a:extLst>
              <a:ext uri="{FF2B5EF4-FFF2-40B4-BE49-F238E27FC236}">
                <a16:creationId xmlns:a16="http://schemas.microsoft.com/office/drawing/2014/main" id="{046DDD35-83F8-4955-A690-EEBB8153E20C}"/>
              </a:ext>
            </a:extLst>
          </p:cNvPr>
          <p:cNvPicPr>
            <a:picLocks noChangeAspect="1"/>
          </p:cNvPicPr>
          <p:nvPr/>
        </p:nvPicPr>
        <p:blipFill>
          <a:blip r:embed="rId4"/>
          <a:stretch>
            <a:fillRect/>
          </a:stretch>
        </p:blipFill>
        <p:spPr>
          <a:xfrm>
            <a:off x="8495815" y="297180"/>
            <a:ext cx="3384502" cy="775358"/>
          </a:xfrm>
          <a:prstGeom prst="rect">
            <a:avLst/>
          </a:prstGeom>
        </p:spPr>
      </p:pic>
    </p:spTree>
    <p:extLst>
      <p:ext uri="{BB962C8B-B14F-4D97-AF65-F5344CB8AC3E}">
        <p14:creationId xmlns:p14="http://schemas.microsoft.com/office/powerpoint/2010/main" val="2392622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9062A-D4B8-4980-B15D-2F0CF58BB5B7}"/>
              </a:ext>
            </a:extLst>
          </p:cNvPr>
          <p:cNvSpPr>
            <a:spLocks noGrp="1"/>
          </p:cNvSpPr>
          <p:nvPr>
            <p:ph type="title"/>
          </p:nvPr>
        </p:nvSpPr>
        <p:spPr>
          <a:xfrm>
            <a:off x="2152891" y="1691472"/>
            <a:ext cx="5045593" cy="1325563"/>
          </a:xfrm>
        </p:spPr>
        <p:txBody>
          <a:bodyPr/>
          <a:lstStyle/>
          <a:p>
            <a:r>
              <a:rPr lang="en-US" dirty="0"/>
              <a:t>Dr. David De Jong</a:t>
            </a:r>
            <a:endParaRPr lang="en-US" dirty="0">
              <a:solidFill>
                <a:srgbClr val="5DAAB0"/>
              </a:solidFill>
            </a:endParaRPr>
          </a:p>
        </p:txBody>
      </p:sp>
      <p:sp>
        <p:nvSpPr>
          <p:cNvPr id="11" name="Text Placeholder 10">
            <a:extLst>
              <a:ext uri="{FF2B5EF4-FFF2-40B4-BE49-F238E27FC236}">
                <a16:creationId xmlns:a16="http://schemas.microsoft.com/office/drawing/2014/main" id="{B59FCEF3-B015-47B8-8D8F-7C0C90D275EB}"/>
              </a:ext>
            </a:extLst>
          </p:cNvPr>
          <p:cNvSpPr>
            <a:spLocks noGrp="1"/>
          </p:cNvSpPr>
          <p:nvPr>
            <p:ph type="body" sz="quarter" idx="11"/>
          </p:nvPr>
        </p:nvSpPr>
        <p:spPr>
          <a:xfrm>
            <a:off x="7569843" y="1046111"/>
            <a:ext cx="4155432" cy="4888029"/>
          </a:xfrm>
        </p:spPr>
        <p:txBody>
          <a:bodyPr>
            <a:noAutofit/>
          </a:bodyPr>
          <a:lstStyle/>
          <a:p>
            <a:pPr marL="285750" indent="-285750">
              <a:buFont typeface="Arial" panose="020B0604020202020204" pitchFamily="34" charset="0"/>
              <a:buChar char="•"/>
            </a:pPr>
            <a:r>
              <a:rPr lang="en-US" dirty="0"/>
              <a:t>Experience as a teacher, coach, principal, superintendent, professor, and higher education administration.</a:t>
            </a:r>
          </a:p>
          <a:p>
            <a:pPr marL="285750" indent="-285750">
              <a:buFont typeface="Arial" panose="020B0604020202020204" pitchFamily="34" charset="0"/>
              <a:buChar char="•"/>
            </a:pPr>
            <a:r>
              <a:rPr lang="en-US" dirty="0"/>
              <a:t>Awarded the University of South Dakota School of Education Teacher of the Year.</a:t>
            </a:r>
          </a:p>
          <a:p>
            <a:pPr marL="285750" indent="-285750">
              <a:buFont typeface="Arial" panose="020B0604020202020204" pitchFamily="34" charset="0"/>
              <a:buChar char="•"/>
            </a:pPr>
            <a:r>
              <a:rPr lang="en-US" dirty="0"/>
              <a:t>Awarded the University of South Dakota School of Education Researcher of the Year.</a:t>
            </a:r>
          </a:p>
          <a:p>
            <a:pPr marL="285750" indent="-285750">
              <a:buFont typeface="Arial" panose="020B0604020202020204" pitchFamily="34" charset="0"/>
              <a:buChar char="•"/>
            </a:pPr>
            <a:r>
              <a:rPr lang="en-US" dirty="0"/>
              <a:t>30 peer-reviewed publications with a research agenda that includes simulations, school leadership, and mentoring.</a:t>
            </a:r>
          </a:p>
          <a:p>
            <a:pPr marL="285750" indent="-285750">
              <a:buFont typeface="Arial" panose="020B0604020202020204" pitchFamily="34" charset="0"/>
              <a:buChar char="•"/>
            </a:pPr>
            <a:r>
              <a:rPr lang="en-US" dirty="0"/>
              <a:t>President of the Executive Board of the International Council of Professors in Educational Leadership (ICPEL).</a:t>
            </a:r>
          </a:p>
          <a:p>
            <a:pPr marL="285750" indent="-285750">
              <a:buFont typeface="Arial" panose="020B0604020202020204" pitchFamily="34" charset="0"/>
              <a:buChar char="•"/>
            </a:pPr>
            <a:r>
              <a:rPr lang="en-US" dirty="0"/>
              <a:t>Facilitated hundreds of simulations to thousands of school leaders in cities including Toronto, New York City, Washington DC, Charlotte, San Juan, San Antonio, Houston, Dallas, Phoenix, Tucson, Sedona, San Francisco, San Diego, Oakland, and Denver.</a:t>
            </a:r>
          </a:p>
        </p:txBody>
      </p:sp>
      <p:sp>
        <p:nvSpPr>
          <p:cNvPr id="12" name="Text Placeholder 11">
            <a:extLst>
              <a:ext uri="{FF2B5EF4-FFF2-40B4-BE49-F238E27FC236}">
                <a16:creationId xmlns:a16="http://schemas.microsoft.com/office/drawing/2014/main" id="{045C97E3-0CF5-415A-BEEC-B465AA7F130B}"/>
              </a:ext>
            </a:extLst>
          </p:cNvPr>
          <p:cNvSpPr>
            <a:spLocks noGrp="1"/>
          </p:cNvSpPr>
          <p:nvPr>
            <p:ph type="body" sz="quarter" idx="12"/>
          </p:nvPr>
        </p:nvSpPr>
        <p:spPr>
          <a:xfrm>
            <a:off x="7569843" y="583122"/>
            <a:ext cx="4155432" cy="382749"/>
          </a:xfrm>
        </p:spPr>
        <p:txBody>
          <a:bodyPr/>
          <a:lstStyle/>
          <a:p>
            <a:r>
              <a:rPr lang="en-US" dirty="0"/>
              <a:t>About Dr. </a:t>
            </a:r>
            <a:r>
              <a:rPr lang="en-US"/>
              <a:t>De Jong</a:t>
            </a:r>
            <a:endParaRPr lang="en-US" dirty="0"/>
          </a:p>
        </p:txBody>
      </p:sp>
      <p:sp>
        <p:nvSpPr>
          <p:cNvPr id="8" name="TextBox 7">
            <a:extLst>
              <a:ext uri="{FF2B5EF4-FFF2-40B4-BE49-F238E27FC236}">
                <a16:creationId xmlns:a16="http://schemas.microsoft.com/office/drawing/2014/main" id="{DBF864DE-B58A-4BA2-A38E-9F0A58E0BD5B}"/>
              </a:ext>
            </a:extLst>
          </p:cNvPr>
          <p:cNvSpPr txBox="1"/>
          <p:nvPr/>
        </p:nvSpPr>
        <p:spPr>
          <a:xfrm>
            <a:off x="2632443" y="3017035"/>
            <a:ext cx="5196692" cy="1200329"/>
          </a:xfrm>
          <a:prstGeom prst="rect">
            <a:avLst/>
          </a:prstGeom>
          <a:noFill/>
        </p:spPr>
        <p:txBody>
          <a:bodyPr wrap="square" rtlCol="0">
            <a:spAutoFit/>
          </a:bodyPr>
          <a:lstStyle/>
          <a:p>
            <a:r>
              <a:rPr lang="en-US" dirty="0"/>
              <a:t>Dr. David De Jong</a:t>
            </a:r>
          </a:p>
          <a:p>
            <a:r>
              <a:rPr lang="en-US" dirty="0"/>
              <a:t>Chair of the Division of Educational Leadership</a:t>
            </a:r>
          </a:p>
          <a:p>
            <a:r>
              <a:rPr lang="en-US" dirty="0">
                <a:hlinkClick r:id="rId3"/>
              </a:rPr>
              <a:t>David.DeJong@usd.edu</a:t>
            </a:r>
            <a:endParaRPr lang="en-US" dirty="0"/>
          </a:p>
          <a:p>
            <a:r>
              <a:rPr lang="en-US" dirty="0"/>
              <a:t>(641) 629-0200</a:t>
            </a:r>
          </a:p>
        </p:txBody>
      </p:sp>
      <p:pic>
        <p:nvPicPr>
          <p:cNvPr id="3" name="Picture 2" descr="A person in a suit&#10;&#10;Description automatically generated with low confidence">
            <a:extLst>
              <a:ext uri="{FF2B5EF4-FFF2-40B4-BE49-F238E27FC236}">
                <a16:creationId xmlns:a16="http://schemas.microsoft.com/office/drawing/2014/main" id="{09DFCA51-31AC-2E46-A9FB-D7E7DFD2CA6A}"/>
              </a:ext>
            </a:extLst>
          </p:cNvPr>
          <p:cNvPicPr>
            <a:picLocks noChangeAspect="1"/>
          </p:cNvPicPr>
          <p:nvPr/>
        </p:nvPicPr>
        <p:blipFill>
          <a:blip r:embed="rId4"/>
          <a:stretch>
            <a:fillRect/>
          </a:stretch>
        </p:blipFill>
        <p:spPr>
          <a:xfrm>
            <a:off x="-8765" y="1558344"/>
            <a:ext cx="2641208" cy="3301980"/>
          </a:xfrm>
          <a:prstGeom prst="rect">
            <a:avLst/>
          </a:prstGeom>
        </p:spPr>
      </p:pic>
    </p:spTree>
    <p:extLst>
      <p:ext uri="{BB962C8B-B14F-4D97-AF65-F5344CB8AC3E}">
        <p14:creationId xmlns:p14="http://schemas.microsoft.com/office/powerpoint/2010/main" val="686833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C12AB6B-2397-478A-BF32-BF0AFF5D84DB}"/>
              </a:ext>
            </a:extLst>
          </p:cNvPr>
          <p:cNvSpPr>
            <a:spLocks noGrp="1"/>
          </p:cNvSpPr>
          <p:nvPr>
            <p:ph type="title"/>
          </p:nvPr>
        </p:nvSpPr>
        <p:spPr>
          <a:xfrm>
            <a:off x="826625" y="4867539"/>
            <a:ext cx="2727803" cy="1025525"/>
          </a:xfrm>
        </p:spPr>
        <p:txBody>
          <a:bodyPr/>
          <a:lstStyle/>
          <a:p>
            <a:r>
              <a:rPr lang="en-US" dirty="0"/>
              <a:t>Agenda</a:t>
            </a:r>
          </a:p>
        </p:txBody>
      </p:sp>
      <p:pic>
        <p:nvPicPr>
          <p:cNvPr id="5" name="Picture Placeholder 4" descr="Two people sitting at a table&#10;&#10;Description automatically generated">
            <a:extLst>
              <a:ext uri="{FF2B5EF4-FFF2-40B4-BE49-F238E27FC236}">
                <a16:creationId xmlns:a16="http://schemas.microsoft.com/office/drawing/2014/main" id="{7DE76D96-D2E8-6F4E-BE03-3ADF7B81D9E1}"/>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
        <p:nvSpPr>
          <p:cNvPr id="10" name="Text Placeholder 9">
            <a:extLst>
              <a:ext uri="{FF2B5EF4-FFF2-40B4-BE49-F238E27FC236}">
                <a16:creationId xmlns:a16="http://schemas.microsoft.com/office/drawing/2014/main" id="{1A50CE80-CA72-48E8-BA6A-98B4A0501A5B}"/>
              </a:ext>
            </a:extLst>
          </p:cNvPr>
          <p:cNvSpPr>
            <a:spLocks noGrp="1"/>
          </p:cNvSpPr>
          <p:nvPr>
            <p:ph type="body" sz="quarter" idx="11"/>
          </p:nvPr>
        </p:nvSpPr>
        <p:spPr>
          <a:xfrm>
            <a:off x="7559432" y="117991"/>
            <a:ext cx="4632568" cy="5987845"/>
          </a:xfrm>
        </p:spPr>
        <p:txBody>
          <a:bodyPr>
            <a:noAutofit/>
          </a:bodyPr>
          <a:lstStyle/>
          <a:p>
            <a:pPr marL="285750" lvl="0" indent="-285750">
              <a:buFont typeface="Arial" panose="020B0604020202020204" pitchFamily="34" charset="0"/>
              <a:buChar char="•"/>
            </a:pPr>
            <a:r>
              <a:rPr lang="en-US" sz="1800" dirty="0"/>
              <a:t>What questions do you have before we begin? Please feel free to ask any question at any time.</a:t>
            </a:r>
          </a:p>
          <a:p>
            <a:pPr marL="285750" indent="-285750">
              <a:buFont typeface="Arial" panose="020B0604020202020204" pitchFamily="34" charset="0"/>
              <a:buChar char="•"/>
            </a:pPr>
            <a:r>
              <a:rPr lang="en-US" sz="1800" dirty="0"/>
              <a:t>Cliff Notes</a:t>
            </a:r>
          </a:p>
          <a:p>
            <a:pPr marL="285750" indent="-285750">
              <a:buFont typeface="Arial" panose="020B0604020202020204" pitchFamily="34" charset="0"/>
              <a:buChar char="•"/>
            </a:pPr>
            <a:r>
              <a:rPr lang="en-US" sz="1800" dirty="0"/>
              <a:t>Breakout Rooms After Each Study</a:t>
            </a:r>
          </a:p>
          <a:p>
            <a:pPr marL="742950" lvl="1" indent="-285750">
              <a:buFont typeface="Arial" panose="020B0604020202020204" pitchFamily="34" charset="0"/>
              <a:buChar char="•"/>
            </a:pPr>
            <a:r>
              <a:rPr lang="en-US" dirty="0"/>
              <a:t>Educational Leadership Simulations: Learning Lessons from behind the Curtain of Educational Leadership (2018)</a:t>
            </a:r>
          </a:p>
          <a:p>
            <a:pPr marL="742950" lvl="1" indent="-285750">
              <a:buFont typeface="Arial" panose="020B0604020202020204" pitchFamily="34" charset="0"/>
              <a:buChar char="•"/>
            </a:pPr>
            <a:r>
              <a:rPr lang="en-US" dirty="0"/>
              <a:t>A New Way to Facilitate Professional Discourse with School Leaders: Use a Video-Based Simulation</a:t>
            </a:r>
            <a:br>
              <a:rPr lang="en-US" dirty="0"/>
            </a:br>
            <a:r>
              <a:rPr lang="en-US" dirty="0"/>
              <a:t>(in press)</a:t>
            </a:r>
          </a:p>
          <a:p>
            <a:pPr marL="742950" lvl="1" indent="-285750">
              <a:buFont typeface="Arial" panose="020B0604020202020204" pitchFamily="34" charset="0"/>
              <a:buChar char="•"/>
            </a:pPr>
            <a:r>
              <a:rPr lang="en-US" dirty="0"/>
              <a:t>Educational Leadership Simulations in Fully Online Asynchronous Courses: Experiential Learning from the Perspective of School Leaders in Training (in progress)</a:t>
            </a:r>
          </a:p>
          <a:p>
            <a:pPr marL="285750" indent="-285750">
              <a:buFont typeface="Arial" panose="020B0604020202020204" pitchFamily="34" charset="0"/>
              <a:buChar char="•"/>
            </a:pPr>
            <a:r>
              <a:rPr lang="en-US" sz="1800" dirty="0"/>
              <a:t>Question and Answer Time</a:t>
            </a:r>
          </a:p>
        </p:txBody>
      </p:sp>
      <p:pic>
        <p:nvPicPr>
          <p:cNvPr id="3" name="Picture 2" descr="Logo, company name&#10;&#10;Description automatically generated">
            <a:extLst>
              <a:ext uri="{FF2B5EF4-FFF2-40B4-BE49-F238E27FC236}">
                <a16:creationId xmlns:a16="http://schemas.microsoft.com/office/drawing/2014/main" id="{90D23557-7639-4E91-A88C-EA3482DE4F12}"/>
              </a:ext>
            </a:extLst>
          </p:cNvPr>
          <p:cNvPicPr>
            <a:picLocks noChangeAspect="1"/>
          </p:cNvPicPr>
          <p:nvPr/>
        </p:nvPicPr>
        <p:blipFill>
          <a:blip r:embed="rId4"/>
          <a:stretch>
            <a:fillRect/>
          </a:stretch>
        </p:blipFill>
        <p:spPr>
          <a:xfrm>
            <a:off x="7646327" y="5877357"/>
            <a:ext cx="1309870" cy="300079"/>
          </a:xfrm>
          <a:prstGeom prst="rect">
            <a:avLst/>
          </a:prstGeom>
        </p:spPr>
      </p:pic>
    </p:spTree>
    <p:extLst>
      <p:ext uri="{BB962C8B-B14F-4D97-AF65-F5344CB8AC3E}">
        <p14:creationId xmlns:p14="http://schemas.microsoft.com/office/powerpoint/2010/main" val="307395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243595" y="371050"/>
            <a:ext cx="11314448" cy="714508"/>
          </a:xfrm>
        </p:spPr>
        <p:txBody>
          <a:bodyPr>
            <a:normAutofit/>
          </a:bodyPr>
          <a:lstStyle/>
          <a:p>
            <a:r>
              <a:rPr lang="en-US" dirty="0"/>
              <a:t>Cliff Notes</a:t>
            </a:r>
            <a:endParaRPr lang="en-US" dirty="0">
              <a:solidFill>
                <a:srgbClr val="5DAAB0"/>
              </a:solidFill>
            </a:endParaRP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243595" y="1502229"/>
            <a:ext cx="11704812" cy="5355771"/>
          </a:xfrm>
        </p:spPr>
        <p:txBody>
          <a:bodyPr>
            <a:noAutofit/>
          </a:bodyPr>
          <a:lstStyle/>
          <a:p>
            <a:pPr marL="800100" lvl="1" indent="-342900">
              <a:buFont typeface="Arial" panose="020B0604020202020204" pitchFamily="34" charset="0"/>
              <a:buChar char="•"/>
            </a:pPr>
            <a:r>
              <a:rPr lang="en-US" sz="2800" dirty="0"/>
              <a:t>60% teaching, 30% research, 10% service</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School Sims are highly relevant and engaging (42 out of 42)</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Simulations create a safe place for current and aspiring school leaders to engage in important topics</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Do simulations work in a fully online, asynchronous course?</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Let’s partner on research!</a:t>
            </a:r>
          </a:p>
          <a:p>
            <a:pPr marL="742950" lvl="1"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89446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1" y="1763087"/>
            <a:ext cx="8698523" cy="5094913"/>
          </a:xfrm>
        </p:spPr>
        <p:txBody>
          <a:bodyPr>
            <a:normAutofit/>
          </a:bodyPr>
          <a:lstStyle/>
          <a:p>
            <a:pPr marL="742950" lvl="1" indent="-285750">
              <a:buFont typeface="Arial" panose="020B0604020202020204" pitchFamily="34" charset="0"/>
              <a:buChar char="•"/>
            </a:pPr>
            <a:r>
              <a:rPr lang="en-US" sz="2000" dirty="0">
                <a:hlinkClick r:id="rId3"/>
              </a:rPr>
              <a:t>https://scholar.google.com/scholar?hl=en&amp;as_sdt=0%2C16&amp;q=Educational+Leadership+Simulations%3A+Learning+Lessons+from+Behind+the+Curtain+of+Educational+Leadership&amp;btnG=</a:t>
            </a:r>
            <a:endParaRPr lang="en-US" sz="2000" dirty="0"/>
          </a:p>
          <a:p>
            <a:pPr marL="742950" lvl="1" indent="-285750">
              <a:buFont typeface="Arial" panose="020B0604020202020204" pitchFamily="34" charset="0"/>
              <a:buChar char="•"/>
            </a:pPr>
            <a:r>
              <a:rPr lang="en-US" sz="2000" dirty="0"/>
              <a:t>42 graduate students from Drake University and the University of South Dakota</a:t>
            </a:r>
          </a:p>
          <a:p>
            <a:pPr marL="742950" lvl="1" indent="-285750">
              <a:buFont typeface="Arial" panose="020B0604020202020204" pitchFamily="34" charset="0"/>
              <a:buChar char="•"/>
            </a:pPr>
            <a:r>
              <a:rPr lang="en-US" sz="2000" dirty="0"/>
              <a:t>4 themes</a:t>
            </a:r>
          </a:p>
          <a:p>
            <a:pPr marL="1200150" lvl="2" indent="-285750"/>
            <a:r>
              <a:rPr lang="en-US" sz="2000" dirty="0"/>
              <a:t>The first theme was that the discussions were highly engaging. </a:t>
            </a:r>
          </a:p>
          <a:p>
            <a:pPr marL="1200150" lvl="2" indent="-285750"/>
            <a:r>
              <a:rPr lang="en-US" sz="2000" dirty="0"/>
              <a:t>The second theme was that the discussion stimulated critical thinking. </a:t>
            </a:r>
          </a:p>
          <a:p>
            <a:pPr marL="1200150" lvl="2" indent="-285750"/>
            <a:r>
              <a:rPr lang="en-US" sz="2000" dirty="0"/>
              <a:t>The third theme was that the simulations helped participants to realize different perspectives. </a:t>
            </a:r>
          </a:p>
          <a:p>
            <a:pPr marL="1200150" lvl="2" indent="-285750"/>
            <a:r>
              <a:rPr lang="en-US" sz="2000" dirty="0"/>
              <a:t>The fourth and final theme was that participants reported an increased confidence to lead through complex scenarios.</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1400" dirty="0"/>
          </a:p>
        </p:txBody>
      </p:sp>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437112" y="575888"/>
            <a:ext cx="6435524" cy="1325563"/>
          </a:xfrm>
        </p:spPr>
        <p:txBody>
          <a:bodyPr anchor="b">
            <a:normAutofit/>
          </a:bodyPr>
          <a:lstStyle/>
          <a:p>
            <a:r>
              <a:rPr lang="en-US" sz="2800" dirty="0"/>
              <a:t>Educational Leadership Simulations: Learning Lessons from Behind the Curtain of Educational Leadership (2018)</a:t>
            </a:r>
          </a:p>
        </p:txBody>
      </p:sp>
      <p:pic>
        <p:nvPicPr>
          <p:cNvPr id="3" name="Picture 2" descr="Text, letter&#10;&#10;Description automatically generated">
            <a:extLst>
              <a:ext uri="{FF2B5EF4-FFF2-40B4-BE49-F238E27FC236}">
                <a16:creationId xmlns:a16="http://schemas.microsoft.com/office/drawing/2014/main" id="{B2698F75-B27D-EA43-91F9-7FF954E1B869}"/>
              </a:ext>
            </a:extLst>
          </p:cNvPr>
          <p:cNvPicPr>
            <a:picLocks noChangeAspect="1"/>
          </p:cNvPicPr>
          <p:nvPr/>
        </p:nvPicPr>
        <p:blipFill>
          <a:blip r:embed="rId4"/>
          <a:stretch>
            <a:fillRect/>
          </a:stretch>
        </p:blipFill>
        <p:spPr>
          <a:xfrm>
            <a:off x="7141709" y="-53960"/>
            <a:ext cx="5050291" cy="6965919"/>
          </a:xfrm>
          <a:prstGeom prst="rect">
            <a:avLst/>
          </a:prstGeom>
          <a:noFill/>
        </p:spPr>
      </p:pic>
    </p:spTree>
    <p:extLst>
      <p:ext uri="{BB962C8B-B14F-4D97-AF65-F5344CB8AC3E}">
        <p14:creationId xmlns:p14="http://schemas.microsoft.com/office/powerpoint/2010/main" val="3733086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243595" y="371050"/>
            <a:ext cx="11314448" cy="714508"/>
          </a:xfrm>
        </p:spPr>
        <p:txBody>
          <a:bodyPr>
            <a:normAutofit fontScale="90000"/>
          </a:bodyPr>
          <a:lstStyle/>
          <a:p>
            <a:r>
              <a:rPr lang="en-US" dirty="0"/>
              <a:t>Time to Debrief = Three Minutes of Breakout Rooms!</a:t>
            </a:r>
            <a:endParaRPr lang="en-US" dirty="0">
              <a:solidFill>
                <a:srgbClr val="5DAAB0"/>
              </a:solidFill>
            </a:endParaRP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243595" y="1502229"/>
            <a:ext cx="11704812" cy="5355771"/>
          </a:xfrm>
        </p:spPr>
        <p:txBody>
          <a:bodyPr>
            <a:noAutofit/>
          </a:bodyPr>
          <a:lstStyle/>
          <a:p>
            <a:pPr marL="742950" lvl="1" indent="-285750">
              <a:buFont typeface="Arial" panose="020B0604020202020204" pitchFamily="34" charset="0"/>
              <a:buChar char="•"/>
            </a:pPr>
            <a:r>
              <a:rPr lang="en-US" sz="3200" dirty="0"/>
              <a:t>What stood out to you?</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How could this study be extended?</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What questions do you have for the large group?</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How are you using simulations?</a:t>
            </a:r>
          </a:p>
          <a:p>
            <a:pPr marL="742950" lvl="1" indent="-285750">
              <a:buFont typeface="Arial" panose="020B0604020202020204" pitchFamily="34" charset="0"/>
              <a:buChar char="•"/>
            </a:pPr>
            <a:endParaRPr lang="en-US" sz="3200" dirty="0"/>
          </a:p>
          <a:p>
            <a:pPr marL="742950" lvl="1" indent="-285750">
              <a:buFont typeface="Arial" panose="020B0604020202020204" pitchFamily="34" charset="0"/>
              <a:buChar char="•"/>
            </a:pPr>
            <a:r>
              <a:rPr lang="en-US" sz="3200" dirty="0"/>
              <a:t>Could you research how you are using simulations?</a:t>
            </a:r>
          </a:p>
          <a:p>
            <a:pPr marL="742950" lvl="1" indent="-285750">
              <a:buFont typeface="Arial" panose="020B0604020202020204" pitchFamily="34" charset="0"/>
              <a:buChar char="•"/>
            </a:pPr>
            <a:endParaRPr lang="en-US" sz="3600" dirty="0"/>
          </a:p>
          <a:p>
            <a:pPr marL="742950" lvl="1"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28822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B745512-648D-4F36-AE89-A4DD332C3117}"/>
              </a:ext>
            </a:extLst>
          </p:cNvPr>
          <p:cNvSpPr>
            <a:spLocks noGrp="1"/>
          </p:cNvSpPr>
          <p:nvPr>
            <p:ph type="ftr" sz="quarter" idx="11"/>
          </p:nvPr>
        </p:nvSpPr>
        <p:spPr/>
        <p:txBody>
          <a:bodyPr/>
          <a:lstStyle/>
          <a:p>
            <a:endParaRPr lang="en-US" sz="1600" dirty="0"/>
          </a:p>
        </p:txBody>
      </p:sp>
      <p:sp>
        <p:nvSpPr>
          <p:cNvPr id="3" name="TextBox 2">
            <a:extLst>
              <a:ext uri="{FF2B5EF4-FFF2-40B4-BE49-F238E27FC236}">
                <a16:creationId xmlns:a16="http://schemas.microsoft.com/office/drawing/2014/main" id="{1524C072-D0FA-4D6B-BF75-C8A1D61CB51B}"/>
              </a:ext>
            </a:extLst>
          </p:cNvPr>
          <p:cNvSpPr txBox="1"/>
          <p:nvPr/>
        </p:nvSpPr>
        <p:spPr>
          <a:xfrm>
            <a:off x="4038600" y="-146303"/>
            <a:ext cx="7812024" cy="5823204"/>
          </a:xfrm>
          <a:prstGeom prst="rect">
            <a:avLst/>
          </a:prstGeom>
        </p:spPr>
        <p:txBody>
          <a:bodyPr vert="horz" lIns="91440" tIns="45720" rIns="91440" bIns="45720" rtlCol="0">
            <a:noAutofit/>
          </a:bodyPr>
          <a:lstStyle/>
          <a:p>
            <a:pPr marL="742950" lvl="1" indent="-285750">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2362B26E-A38C-354C-A7C1-2ACF004358FB}"/>
              </a:ext>
            </a:extLst>
          </p:cNvPr>
          <p:cNvSpPr txBox="1"/>
          <p:nvPr/>
        </p:nvSpPr>
        <p:spPr>
          <a:xfrm>
            <a:off x="341376" y="427046"/>
            <a:ext cx="11509830" cy="707886"/>
          </a:xfrm>
          <a:prstGeom prst="rect">
            <a:avLst/>
          </a:prstGeom>
          <a:noFill/>
        </p:spPr>
        <p:txBody>
          <a:bodyPr wrap="square" rtlCol="0">
            <a:spAutoFit/>
          </a:bodyPr>
          <a:lstStyle/>
          <a:p>
            <a:r>
              <a:rPr lang="en-US" sz="4000" dirty="0"/>
              <a:t>Disruptive Teacher</a:t>
            </a:r>
          </a:p>
        </p:txBody>
      </p:sp>
      <p:pic>
        <p:nvPicPr>
          <p:cNvPr id="4" name="Picture 3" descr="A person standing in front of a mirror posing for the camera&#10;&#10;Description automatically generated">
            <a:extLst>
              <a:ext uri="{FF2B5EF4-FFF2-40B4-BE49-F238E27FC236}">
                <a16:creationId xmlns:a16="http://schemas.microsoft.com/office/drawing/2014/main" id="{738B0218-7DFF-D747-9239-E06FC8138C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3474" y="1473795"/>
            <a:ext cx="4822526" cy="2851239"/>
          </a:xfrm>
          <a:prstGeom prst="rect">
            <a:avLst/>
          </a:prstGeom>
        </p:spPr>
      </p:pic>
      <p:pic>
        <p:nvPicPr>
          <p:cNvPr id="8" name="Picture 7" descr="A picture containing indoor, table, bird&#10;&#10;Description automatically generated">
            <a:extLst>
              <a:ext uri="{FF2B5EF4-FFF2-40B4-BE49-F238E27FC236}">
                <a16:creationId xmlns:a16="http://schemas.microsoft.com/office/drawing/2014/main" id="{947A135D-EF22-D349-B7B0-B8513FFB98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376" y="4134430"/>
            <a:ext cx="7103110" cy="2115820"/>
          </a:xfrm>
          <a:prstGeom prst="rect">
            <a:avLst/>
          </a:prstGeom>
        </p:spPr>
      </p:pic>
      <p:pic>
        <p:nvPicPr>
          <p:cNvPr id="10" name="Picture 9" descr="A picture containing bird&#10;&#10;Description automatically generated">
            <a:extLst>
              <a:ext uri="{FF2B5EF4-FFF2-40B4-BE49-F238E27FC236}">
                <a16:creationId xmlns:a16="http://schemas.microsoft.com/office/drawing/2014/main" id="{755F7EE9-6D25-2948-9D55-0682961B4F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7450" y="1013643"/>
            <a:ext cx="5924550" cy="1877567"/>
          </a:xfrm>
          <a:prstGeom prst="rect">
            <a:avLst/>
          </a:prstGeom>
        </p:spPr>
      </p:pic>
      <p:pic>
        <p:nvPicPr>
          <p:cNvPr id="12" name="Picture 11" descr="A group of people sitting at a table&#10;&#10;Description automatically generated">
            <a:extLst>
              <a:ext uri="{FF2B5EF4-FFF2-40B4-BE49-F238E27FC236}">
                <a16:creationId xmlns:a16="http://schemas.microsoft.com/office/drawing/2014/main" id="{8809694E-4521-D942-B199-F6DD17AF48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4485" y="3250034"/>
            <a:ext cx="4766111" cy="2851239"/>
          </a:xfrm>
          <a:prstGeom prst="rect">
            <a:avLst/>
          </a:prstGeom>
        </p:spPr>
      </p:pic>
      <p:pic>
        <p:nvPicPr>
          <p:cNvPr id="2" name="Picture 1" descr="Logo, company name&#10;&#10;Description automatically generated">
            <a:extLst>
              <a:ext uri="{FF2B5EF4-FFF2-40B4-BE49-F238E27FC236}">
                <a16:creationId xmlns:a16="http://schemas.microsoft.com/office/drawing/2014/main" id="{DDED0775-0413-4DDF-9728-99BCC39268DC}"/>
              </a:ext>
            </a:extLst>
          </p:cNvPr>
          <p:cNvPicPr>
            <a:picLocks noChangeAspect="1"/>
          </p:cNvPicPr>
          <p:nvPr/>
        </p:nvPicPr>
        <p:blipFill>
          <a:blip r:embed="rId6"/>
          <a:stretch>
            <a:fillRect/>
          </a:stretch>
        </p:blipFill>
        <p:spPr>
          <a:xfrm>
            <a:off x="5441064" y="6430954"/>
            <a:ext cx="1309870" cy="300079"/>
          </a:xfrm>
          <a:prstGeom prst="rect">
            <a:avLst/>
          </a:prstGeom>
        </p:spPr>
      </p:pic>
    </p:spTree>
    <p:extLst>
      <p:ext uri="{BB962C8B-B14F-4D97-AF65-F5344CB8AC3E}">
        <p14:creationId xmlns:p14="http://schemas.microsoft.com/office/powerpoint/2010/main" val="1294538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1" y="1763087"/>
            <a:ext cx="8698523" cy="5094913"/>
          </a:xfrm>
        </p:spPr>
        <p:txBody>
          <a:bodyPr>
            <a:normAutofit/>
          </a:bodyPr>
          <a:lstStyle/>
          <a:p>
            <a:pPr marL="742950" lvl="1" indent="-285750"/>
            <a:r>
              <a:rPr lang="en-US" sz="2000" dirty="0">
                <a:hlinkClick r:id="rId3"/>
              </a:rPr>
              <a:t>https://www.voicesofreform.com/</a:t>
            </a:r>
            <a:endParaRPr lang="en-US" sz="2000" dirty="0"/>
          </a:p>
          <a:p>
            <a:pPr marL="742950" lvl="1" indent="-285750"/>
            <a:r>
              <a:rPr lang="en-US" sz="2000" dirty="0">
                <a:hlinkClick r:id="rId4"/>
              </a:rPr>
              <a:t>https://youtu.be/DPUX3trBYgA</a:t>
            </a:r>
            <a:endParaRPr lang="en-US" sz="2000" dirty="0"/>
          </a:p>
          <a:p>
            <a:pPr marL="742950" lvl="1" indent="-285750"/>
            <a:r>
              <a:rPr lang="en-US" sz="2000" dirty="0"/>
              <a:t>77 participants</a:t>
            </a:r>
          </a:p>
          <a:p>
            <a:pPr marL="742950" lvl="1" indent="-285750"/>
            <a:r>
              <a:rPr lang="en-US" dirty="0"/>
              <a:t>The influence of the gender of the teacher in the simulation was relevant.</a:t>
            </a:r>
          </a:p>
          <a:p>
            <a:pPr marL="1200150" lvl="2" indent="-285750"/>
            <a:r>
              <a:rPr lang="en-US" dirty="0"/>
              <a:t>Female Teacher in the Simulation</a:t>
            </a:r>
          </a:p>
          <a:p>
            <a:pPr marL="1657350" lvl="3" indent="-285750"/>
            <a:r>
              <a:rPr lang="en-US" dirty="0"/>
              <a:t>Females are emotional</a:t>
            </a:r>
          </a:p>
          <a:p>
            <a:pPr marL="1657350" lvl="3" indent="-285750"/>
            <a:r>
              <a:rPr lang="en-US" dirty="0"/>
              <a:t>The principal should intervene</a:t>
            </a:r>
          </a:p>
          <a:p>
            <a:pPr marL="1200150" lvl="2" indent="-285750"/>
            <a:r>
              <a:rPr lang="en-US" dirty="0"/>
              <a:t>Male Teacher in the Simulation</a:t>
            </a:r>
          </a:p>
          <a:p>
            <a:pPr marL="1657350" lvl="3" indent="-285750"/>
            <a:r>
              <a:rPr lang="en-US" dirty="0"/>
              <a:t>Males should just handle the situation</a:t>
            </a:r>
          </a:p>
          <a:p>
            <a:pPr marL="1657350" lvl="3" indent="-285750"/>
            <a:r>
              <a:rPr lang="en-US" dirty="0"/>
              <a:t>The principal takes the male’s concerns more seriously </a:t>
            </a:r>
          </a:p>
          <a:p>
            <a:pPr marL="742950" lvl="1" indent="-285750"/>
            <a:r>
              <a:rPr lang="en-US" dirty="0"/>
              <a:t>The individual teacher in the simulation mattered more than the gender. </a:t>
            </a:r>
          </a:p>
          <a:p>
            <a:pPr marL="1200150" lvl="2" indent="-285750"/>
            <a:r>
              <a:rPr lang="en-US" dirty="0"/>
              <a:t>Leaders would treat the male teacher and the female teacher the same</a:t>
            </a:r>
          </a:p>
          <a:p>
            <a:pPr marL="1657350" lvl="3" indent="-285750"/>
            <a:r>
              <a:rPr lang="en-US" dirty="0"/>
              <a:t>Leadership style</a:t>
            </a:r>
          </a:p>
          <a:p>
            <a:pPr marL="1657350" lvl="3" indent="-285750"/>
            <a:r>
              <a:rPr lang="en-US" dirty="0"/>
              <a:t>Personal relationship between the principal and the teacher </a:t>
            </a:r>
            <a:endParaRPr lang="en-US" sz="2400" dirty="0"/>
          </a:p>
          <a:p>
            <a:pPr marL="742950" lvl="1" indent="-285750"/>
            <a:endParaRPr lang="en-US" sz="2000" dirty="0"/>
          </a:p>
          <a:p>
            <a:pPr marL="742950" lvl="1" indent="-285750"/>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1400" dirty="0"/>
          </a:p>
        </p:txBody>
      </p:sp>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179294" y="575888"/>
            <a:ext cx="6938682" cy="1325563"/>
          </a:xfrm>
        </p:spPr>
        <p:txBody>
          <a:bodyPr anchor="b">
            <a:noAutofit/>
          </a:bodyPr>
          <a:lstStyle/>
          <a:p>
            <a:r>
              <a:rPr lang="en-US" sz="2800" dirty="0"/>
              <a:t>A New Way to Facilitate Professional Discourse with School Leaders: Use a Video-Based Simulation</a:t>
            </a:r>
            <a:br>
              <a:rPr lang="en-US" sz="2800" dirty="0"/>
            </a:br>
            <a:r>
              <a:rPr lang="en-US" sz="2800" dirty="0"/>
              <a:t>(in press)</a:t>
            </a:r>
          </a:p>
        </p:txBody>
      </p:sp>
      <p:pic>
        <p:nvPicPr>
          <p:cNvPr id="4" name="Picture 3" descr="Graphical user interface, website&#10;&#10;Description automatically generated">
            <a:extLst>
              <a:ext uri="{FF2B5EF4-FFF2-40B4-BE49-F238E27FC236}">
                <a16:creationId xmlns:a16="http://schemas.microsoft.com/office/drawing/2014/main" id="{5610F35C-D739-334F-A0DC-A962FBBD8FEA}"/>
              </a:ext>
            </a:extLst>
          </p:cNvPr>
          <p:cNvPicPr>
            <a:picLocks noChangeAspect="1"/>
          </p:cNvPicPr>
          <p:nvPr/>
        </p:nvPicPr>
        <p:blipFill>
          <a:blip r:embed="rId5"/>
          <a:stretch>
            <a:fillRect/>
          </a:stretch>
        </p:blipFill>
        <p:spPr>
          <a:xfrm>
            <a:off x="6872636" y="0"/>
            <a:ext cx="5319364" cy="6858000"/>
          </a:xfrm>
          <a:prstGeom prst="rect">
            <a:avLst/>
          </a:prstGeom>
        </p:spPr>
      </p:pic>
    </p:spTree>
    <p:extLst>
      <p:ext uri="{BB962C8B-B14F-4D97-AF65-F5344CB8AC3E}">
        <p14:creationId xmlns:p14="http://schemas.microsoft.com/office/powerpoint/2010/main" val="1060522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508946" y="326572"/>
            <a:ext cx="11073948" cy="1015638"/>
          </a:xfrm>
        </p:spPr>
        <p:txBody>
          <a:bodyPr>
            <a:normAutofit/>
          </a:bodyPr>
          <a:lstStyle/>
          <a:p>
            <a:r>
              <a:rPr lang="en-US" dirty="0"/>
              <a:t>Direct Quotes After the Simulation</a:t>
            </a:r>
            <a:endParaRPr lang="en-US" dirty="0">
              <a:solidFill>
                <a:srgbClr val="5DAAB0"/>
              </a:solidFill>
            </a:endParaRPr>
          </a:p>
        </p:txBody>
      </p:sp>
      <p:sp>
        <p:nvSpPr>
          <p:cNvPr id="10" name="Text Placeholder 9">
            <a:extLst>
              <a:ext uri="{FF2B5EF4-FFF2-40B4-BE49-F238E27FC236}">
                <a16:creationId xmlns:a16="http://schemas.microsoft.com/office/drawing/2014/main" id="{76C3E0A7-1C3E-0A40-AC21-1EAD4086CBB7}"/>
              </a:ext>
            </a:extLst>
          </p:cNvPr>
          <p:cNvSpPr>
            <a:spLocks noGrp="1"/>
          </p:cNvSpPr>
          <p:nvPr>
            <p:ph type="body" sz="quarter" idx="11"/>
          </p:nvPr>
        </p:nvSpPr>
        <p:spPr>
          <a:xfrm>
            <a:off x="143435" y="1554481"/>
            <a:ext cx="11804971" cy="5303519"/>
          </a:xfrm>
        </p:spPr>
        <p:txBody>
          <a:bodyPr>
            <a:noAutofit/>
          </a:bodyPr>
          <a:lstStyle/>
          <a:p>
            <a:pPr marL="742950" lvl="1" indent="-285750">
              <a:buFont typeface="Arial" panose="020B0604020202020204" pitchFamily="34" charset="0"/>
              <a:buChar char="•"/>
            </a:pPr>
            <a:r>
              <a:rPr lang="en-US" sz="2400" dirty="0"/>
              <a:t>“We talked a little bit about gender stereotypes of emotional woman, and she’s just blowing things out of proportion.” </a:t>
            </a:r>
          </a:p>
          <a:p>
            <a:pPr marL="742950" lvl="1" indent="-285750">
              <a:buFont typeface="Arial" panose="020B0604020202020204" pitchFamily="34" charset="0"/>
              <a:buChar char="•"/>
            </a:pPr>
            <a:r>
              <a:rPr lang="en-US" sz="2400" dirty="0"/>
              <a:t>Another participant added, “Girls are just so full of drama.” </a:t>
            </a:r>
          </a:p>
          <a:p>
            <a:pPr marL="742950" lvl="1" indent="-285750">
              <a:buFont typeface="Arial" panose="020B0604020202020204" pitchFamily="34" charset="0"/>
              <a:buChar char="•"/>
            </a:pPr>
            <a:r>
              <a:rPr lang="en-US" sz="2400" dirty="0"/>
              <a:t>“Does the woman seem like a whiner? Oh, she’s a woman. She must be.”</a:t>
            </a:r>
          </a:p>
          <a:p>
            <a:pPr marL="742950" lvl="1" indent="-285750">
              <a:buFont typeface="Arial" panose="020B0604020202020204" pitchFamily="34" charset="0"/>
              <a:buChar char="•"/>
            </a:pPr>
            <a:r>
              <a:rPr lang="en-US" sz="2400" dirty="0"/>
              <a:t>“If a female comes in, I'm again probably going to be more like, ‘I'll help you with this. I'll take care of that.’”</a:t>
            </a:r>
          </a:p>
          <a:p>
            <a:pPr marL="742950" lvl="1" indent="-285750">
              <a:buFont typeface="Arial" panose="020B0604020202020204" pitchFamily="34" charset="0"/>
              <a:buChar char="•"/>
            </a:pPr>
            <a:r>
              <a:rPr lang="en-US" sz="2400" dirty="0"/>
              <a:t>One member of the group discussion came to the conclusion that "...you are going to help her." </a:t>
            </a:r>
          </a:p>
          <a:p>
            <a:pPr marL="742950" lvl="1" indent="-285750">
              <a:buFont typeface="Arial" panose="020B0604020202020204" pitchFamily="34" charset="0"/>
              <a:buChar char="•"/>
            </a:pPr>
            <a:r>
              <a:rPr lang="en-US" sz="2400" dirty="0"/>
              <a:t>“Stereotypically you would expect a man to be able to handle this situation.” </a:t>
            </a:r>
          </a:p>
          <a:p>
            <a:pPr marL="742950" lvl="1" indent="-285750">
              <a:buFont typeface="Arial" panose="020B0604020202020204" pitchFamily="34" charset="0"/>
              <a:buChar char="•"/>
            </a:pPr>
            <a:r>
              <a:rPr lang="en-US" sz="2400" dirty="0"/>
              <a:t>Another participant shared, “The professional side of me says, ‘Nope, I’ll sit there, and I’ll treat everybody equal’...but it’s like, ‘Come on, you’re a dude. Go handle this.’” </a:t>
            </a:r>
          </a:p>
        </p:txBody>
      </p:sp>
    </p:spTree>
    <p:extLst>
      <p:ext uri="{BB962C8B-B14F-4D97-AF65-F5344CB8AC3E}">
        <p14:creationId xmlns:p14="http://schemas.microsoft.com/office/powerpoint/2010/main" val="4257457211"/>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F1EBDCD4-0DFE-4BFC-B527-76D7C1C6466B}" vid="{B36D0821-FAFD-4A44-B0A3-9261322768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1258</Words>
  <Application>Microsoft Macintosh PowerPoint</Application>
  <PresentationFormat>Widescreen</PresentationFormat>
  <Paragraphs>138</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Constantia</vt:lpstr>
      <vt:lpstr>Helvetica Light</vt:lpstr>
      <vt:lpstr>Office Theme</vt:lpstr>
      <vt:lpstr>Using School Sims to Research Gender Bias,  Student Engagement, Online Learning, and More </vt:lpstr>
      <vt:lpstr>Dr. David De Jong</vt:lpstr>
      <vt:lpstr>Agenda</vt:lpstr>
      <vt:lpstr>Cliff Notes</vt:lpstr>
      <vt:lpstr>Educational Leadership Simulations: Learning Lessons from Behind the Curtain of Educational Leadership (2018)</vt:lpstr>
      <vt:lpstr>Time to Debrief = Three Minutes of Breakout Rooms!</vt:lpstr>
      <vt:lpstr>PowerPoint Presentation</vt:lpstr>
      <vt:lpstr>A New Way to Facilitate Professional Discourse with School Leaders: Use a Video-Based Simulation (in press)</vt:lpstr>
      <vt:lpstr>Direct Quotes After the Simulation</vt:lpstr>
      <vt:lpstr>More Direct Quotes After the Simulation</vt:lpstr>
      <vt:lpstr>Time to Debrief = Three Minutes of Breakout Rooms!</vt:lpstr>
      <vt:lpstr>Educational Leadership Simulations in Fully Online Asynchronous Courses: Experiential Learning from the Perspective of School Leaders in Training (in progress)</vt:lpstr>
      <vt:lpstr>Time to Debrief = Three Minutes of Breakout Rooms!</vt:lpstr>
      <vt:lpstr>Let’s Partner!</vt:lpstr>
      <vt:lpstr>PowerPoint Presentation</vt:lpstr>
      <vt:lpstr>Question and Answer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2020-04-23T22:55:12Z</dcterms:created>
  <dcterms:modified xsi:type="dcterms:W3CDTF">2022-02-07T17:29:03Z</dcterms:modified>
</cp:coreProperties>
</file>